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5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6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7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8" r:id="rId2"/>
    <p:sldMasterId id="2147483723" r:id="rId3"/>
    <p:sldMasterId id="2147483735" r:id="rId4"/>
    <p:sldMasterId id="2147483769" r:id="rId5"/>
    <p:sldMasterId id="2147483775" r:id="rId6"/>
    <p:sldMasterId id="2147483781" r:id="rId7"/>
    <p:sldMasterId id="2147483793" r:id="rId8"/>
  </p:sldMasterIdLst>
  <p:notesMasterIdLst>
    <p:notesMasterId r:id="rId93"/>
  </p:notesMasterIdLst>
  <p:sldIdLst>
    <p:sldId id="257" r:id="rId9"/>
    <p:sldId id="258" r:id="rId10"/>
    <p:sldId id="1979422029" r:id="rId11"/>
    <p:sldId id="1979422094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3" r:id="rId24"/>
    <p:sldId id="1979422095" r:id="rId25"/>
    <p:sldId id="276" r:id="rId26"/>
    <p:sldId id="277" r:id="rId27"/>
    <p:sldId id="278" r:id="rId28"/>
    <p:sldId id="279" r:id="rId29"/>
    <p:sldId id="280" r:id="rId30"/>
    <p:sldId id="1979422096" r:id="rId31"/>
    <p:sldId id="1979422097" r:id="rId32"/>
    <p:sldId id="1979422098" r:id="rId33"/>
    <p:sldId id="1979422099" r:id="rId34"/>
    <p:sldId id="1979422100" r:id="rId35"/>
    <p:sldId id="1979422102" r:id="rId36"/>
    <p:sldId id="1979422103" r:id="rId37"/>
    <p:sldId id="1979422104" r:id="rId38"/>
    <p:sldId id="1979422105" r:id="rId39"/>
    <p:sldId id="1979422107" r:id="rId40"/>
    <p:sldId id="1979422108" r:id="rId41"/>
    <p:sldId id="1979422109" r:id="rId42"/>
    <p:sldId id="1979422110" r:id="rId43"/>
    <p:sldId id="1979422111" r:id="rId44"/>
    <p:sldId id="1979422189" r:id="rId45"/>
    <p:sldId id="1979422112" r:id="rId46"/>
    <p:sldId id="1979422113" r:id="rId47"/>
    <p:sldId id="1979422114" r:id="rId48"/>
    <p:sldId id="1979422115" r:id="rId49"/>
    <p:sldId id="1979422117" r:id="rId50"/>
    <p:sldId id="1979422118" r:id="rId51"/>
    <p:sldId id="1979422119" r:id="rId52"/>
    <p:sldId id="1979422120" r:id="rId53"/>
    <p:sldId id="1979422128" r:id="rId54"/>
    <p:sldId id="1979422129" r:id="rId55"/>
    <p:sldId id="1979422121" r:id="rId56"/>
    <p:sldId id="1979422122" r:id="rId57"/>
    <p:sldId id="1979422123" r:id="rId58"/>
    <p:sldId id="1979422124" r:id="rId59"/>
    <p:sldId id="1979422126" r:id="rId60"/>
    <p:sldId id="1979422193" r:id="rId61"/>
    <p:sldId id="1979422191" r:id="rId62"/>
    <p:sldId id="1979422150" r:id="rId63"/>
    <p:sldId id="1979422151" r:id="rId64"/>
    <p:sldId id="1979422152" r:id="rId65"/>
    <p:sldId id="1979422153" r:id="rId66"/>
    <p:sldId id="1979422154" r:id="rId67"/>
    <p:sldId id="1979422156" r:id="rId68"/>
    <p:sldId id="1979422157" r:id="rId69"/>
    <p:sldId id="1979422158" r:id="rId70"/>
    <p:sldId id="1979422159" r:id="rId71"/>
    <p:sldId id="1979422160" r:id="rId72"/>
    <p:sldId id="1979422161" r:id="rId73"/>
    <p:sldId id="1979422162" r:id="rId74"/>
    <p:sldId id="1979422169" r:id="rId75"/>
    <p:sldId id="1979422164" r:id="rId76"/>
    <p:sldId id="1979422192" r:id="rId77"/>
    <p:sldId id="1979422132" r:id="rId78"/>
    <p:sldId id="1979422133" r:id="rId79"/>
    <p:sldId id="1979422134" r:id="rId80"/>
    <p:sldId id="1979422135" r:id="rId81"/>
    <p:sldId id="1979422136" r:id="rId82"/>
    <p:sldId id="1979422137" r:id="rId83"/>
    <p:sldId id="1979422138" r:id="rId84"/>
    <p:sldId id="1979422140" r:id="rId85"/>
    <p:sldId id="1979422141" r:id="rId86"/>
    <p:sldId id="1979422142" r:id="rId87"/>
    <p:sldId id="1979422190" r:id="rId88"/>
    <p:sldId id="1979422093" r:id="rId89"/>
    <p:sldId id="1979422034" r:id="rId90"/>
    <p:sldId id="1979422049" r:id="rId91"/>
    <p:sldId id="1979422036" r:id="rId92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E6ED84-A653-3F44-8209-EF6BF0F178CB}" v="54" dt="2020-03-26T13:57:05.8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70"/>
    <p:restoredTop sz="95034"/>
  </p:normalViewPr>
  <p:slideViewPr>
    <p:cSldViewPr snapToGrid="0" snapToObjects="1">
      <p:cViewPr varScale="1">
        <p:scale>
          <a:sx n="121" d="100"/>
          <a:sy n="121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2.xml"/><Relationship Id="rId95" Type="http://schemas.openxmlformats.org/officeDocument/2006/relationships/viewProps" Target="viewProps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91" Type="http://schemas.openxmlformats.org/officeDocument/2006/relationships/slide" Target="slides/slide83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notesMaster" Target="notesMasters/notesMaster1.xml"/><Relationship Id="rId9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BBD6A-5025-3E44-AE99-6D16A571530E}" type="datetimeFigureOut">
              <a:rPr lang="en-CN" smtClean="0"/>
              <a:t>2020/3/26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ED3A9-7A2F-4542-AE59-9DA6D599286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76071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ED3A9-7A2F-4542-AE59-9DA6D5992865}" type="slidenum">
              <a:rPr lang="en-CN" smtClean="0"/>
              <a:t>82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95556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15835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133" b="0" i="0">
                <a:solidFill>
                  <a:schemeClr val="bg1"/>
                </a:solidFill>
                <a:latin typeface="+mn-lt"/>
                <a:cs typeface="CiscoSansTT ExtraLight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478354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79835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6" name="Freeform 6"/>
          <p:cNvSpPr>
            <a:spLocks noChangeAspect="1" noEditPoints="1"/>
          </p:cNvSpPr>
          <p:nvPr/>
        </p:nvSpPr>
        <p:spPr bwMode="auto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8711217" y="5798350"/>
            <a:ext cx="2924659" cy="384175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133" dirty="0"/>
              <a:t>Updated</a:t>
            </a:r>
            <a:r>
              <a:rPr lang="en-US" sz="2133" baseline="0" dirty="0"/>
              <a:t> </a:t>
            </a:r>
            <a:r>
              <a:rPr lang="en-US" sz="2133" dirty="0"/>
              <a:t>May 2017</a:t>
            </a:r>
          </a:p>
        </p:txBody>
      </p:sp>
    </p:spTree>
    <p:extLst>
      <p:ext uri="{BB962C8B-B14F-4D97-AF65-F5344CB8AC3E}">
        <p14:creationId xmlns:p14="http://schemas.microsoft.com/office/powerpoint/2010/main" val="1079379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92" indent="-22859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609585" indent="-220128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914377" indent="-146047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136378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561" indent="-298382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2452935"/>
      </p:ext>
    </p:extLst>
  </p:cSld>
  <p:clrMapOvr>
    <a:masterClrMapping/>
  </p:clrMapOvr>
  <p:transition spd="med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_Transi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9F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267" b="0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095497-5B32-8142-B3B9-ED002EE722DE}"/>
              </a:ext>
            </a:extLst>
          </p:cNvPr>
          <p:cNvSpPr txBox="1"/>
          <p:nvPr/>
        </p:nvSpPr>
        <p:spPr>
          <a:xfrm>
            <a:off x="10095567" y="6259549"/>
            <a:ext cx="2081563" cy="564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b="1" spc="200" baseline="0" dirty="0">
                <a:solidFill>
                  <a:schemeClr val="bg2"/>
                </a:solidFill>
                <a:latin typeface="+mn-lt"/>
              </a:rPr>
              <a:t>Global</a:t>
            </a:r>
          </a:p>
          <a:p>
            <a:r>
              <a:rPr lang="en-US" sz="1600" spc="200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Sales Training</a:t>
            </a:r>
          </a:p>
        </p:txBody>
      </p:sp>
    </p:spTree>
    <p:extLst>
      <p:ext uri="{BB962C8B-B14F-4D97-AF65-F5344CB8AC3E}">
        <p14:creationId xmlns:p14="http://schemas.microsoft.com/office/powerpoint/2010/main" val="349053589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7275" y="1666619"/>
            <a:ext cx="11443668" cy="4354712"/>
          </a:xfrm>
          <a:prstGeom prst="rect">
            <a:avLst/>
          </a:prstGeom>
        </p:spPr>
        <p:txBody>
          <a:bodyPr>
            <a:noAutofit/>
          </a:bodyPr>
          <a:lstStyle>
            <a:lvl1pPr marL="374641" indent="-298443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667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77316" indent="-287859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996926" indent="-228594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133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214936" indent="-228594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867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531" indent="-224361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46322" y="404085"/>
            <a:ext cx="11546635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33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Bullet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77364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937974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2">
                    <a:lumMod val="75000"/>
                  </a:schemeClr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94440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833763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864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74903" y="1623441"/>
            <a:ext cx="4954905" cy="37007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rgbClr val="00507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27826" y="1626489"/>
            <a:ext cx="2494279" cy="3867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28282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620477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29055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5635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41155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560728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658750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282828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481502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06388" y="1623441"/>
            <a:ext cx="5019675" cy="4053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816367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649719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428797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62736" y="587501"/>
            <a:ext cx="10866526" cy="596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49106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515068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74903" y="1623441"/>
            <a:ext cx="4773930" cy="3474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06388" y="1623441"/>
            <a:ext cx="5019675" cy="4053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728422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323813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4824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44489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143348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 u="heavy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180801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339840" y="1609344"/>
            <a:ext cx="5181600" cy="4109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920042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465963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4782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195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711200" y="1797051"/>
            <a:ext cx="10820400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2596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711200" y="1602318"/>
            <a:ext cx="10820400" cy="374438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3909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883" y="1797051"/>
            <a:ext cx="11040076" cy="4098595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80910" marR="0" indent="-380910" algn="ctr" defTabSz="6094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00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2220243"/>
            <a:ext cx="4882699" cy="39011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60000"/>
              <a:buFont typeface="Arial"/>
              <a:buChar char="•"/>
              <a:defRPr sz="2667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60000"/>
              <a:buFont typeface="Arial"/>
              <a:buChar char="•"/>
              <a:defRPr sz="24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37620" indent="-152396">
              <a:buClr>
                <a:schemeClr val="tx2"/>
              </a:buClr>
              <a:buSzPct val="60000"/>
              <a:buFont typeface="Arial"/>
              <a:buChar char="•"/>
              <a:defRPr sz="2133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690016" indent="-152396">
              <a:buClr>
                <a:schemeClr val="tx2"/>
              </a:buClr>
              <a:buSzPct val="60000"/>
              <a:buFont typeface="Arial"/>
              <a:buChar char="•"/>
              <a:defRPr sz="1867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842412" indent="-152396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455085"/>
            <a:ext cx="491541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7578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1678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58801" y="2209800"/>
            <a:ext cx="5103284" cy="2438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709083"/>
            <a:ext cx="4734983" cy="5412316"/>
          </a:xfrm>
          <a:prstGeom prst="rect">
            <a:avLst/>
          </a:prstGeom>
        </p:spPr>
        <p:txBody>
          <a:bodyPr lIns="0" rIns="0" anchor="ctr" anchorCtr="0"/>
          <a:lstStyle>
            <a:lvl1pPr marL="226478" indent="-226478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304792" algn="l"/>
              </a:tabLst>
              <a:defRPr sz="3200"/>
            </a:lvl1pPr>
            <a:lvl2pPr marL="461422" indent="-228594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3200"/>
            </a:lvl2pPr>
            <a:lvl3pPr marL="609585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667"/>
            </a:lvl3pPr>
            <a:lvl4pPr marL="766214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2400"/>
            </a:lvl4pPr>
            <a:lvl5pPr marL="992693" indent="-15028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636906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59452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680720"/>
            <a:ext cx="5078396" cy="8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680720"/>
            <a:ext cx="4734983" cy="5440680"/>
          </a:xfrm>
          <a:prstGeom prst="rect">
            <a:avLst/>
          </a:prstGeom>
        </p:spPr>
        <p:txBody>
          <a:bodyPr lIns="0" rIns="0"/>
          <a:lstStyle>
            <a:lvl1pPr marL="152396" indent="-152396">
              <a:lnSpc>
                <a:spcPct val="100000"/>
              </a:lnSpc>
              <a:buClr>
                <a:schemeClr val="tx1"/>
              </a:buClr>
              <a:buSzPct val="60000"/>
              <a:defRPr sz="2667"/>
            </a:lvl1pPr>
            <a:lvl2pPr marL="304792" indent="-152396">
              <a:lnSpc>
                <a:spcPct val="100000"/>
              </a:lnSpc>
              <a:buClr>
                <a:schemeClr val="tx1"/>
              </a:buClr>
              <a:buSzPct val="60000"/>
              <a:defRPr sz="2667"/>
            </a:lvl2pPr>
            <a:lvl3pPr marL="457189" indent="-152396">
              <a:lnSpc>
                <a:spcPct val="100000"/>
              </a:lnSpc>
              <a:buClr>
                <a:schemeClr val="tx1"/>
              </a:buClr>
              <a:buSzPct val="60000"/>
              <a:defRPr sz="2400"/>
            </a:lvl3pPr>
            <a:lvl4pPr marL="609585" indent="-165096">
              <a:lnSpc>
                <a:spcPct val="100000"/>
              </a:lnSpc>
              <a:buClr>
                <a:schemeClr val="tx1"/>
              </a:buClr>
              <a:buSzPct val="60000"/>
              <a:defRPr sz="2133"/>
            </a:lvl4pPr>
            <a:lvl5pPr marL="766214" indent="-156629">
              <a:lnSpc>
                <a:spcPct val="100000"/>
              </a:lnSpc>
              <a:buClr>
                <a:schemeClr val="tx1"/>
              </a:buClr>
              <a:buSzPct val="60000"/>
              <a:defRPr sz="21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83689" y="2213123"/>
            <a:ext cx="5078396" cy="3908277"/>
          </a:xfrm>
          <a:prstGeom prst="rect">
            <a:avLst/>
          </a:prstGeom>
        </p:spPr>
        <p:txBody>
          <a:bodyPr/>
          <a:lstStyle>
            <a:lvl1pPr marL="152396" indent="-152396">
              <a:buClr>
                <a:schemeClr val="tx2"/>
              </a:buClr>
              <a:buSzPct val="60000"/>
              <a:defRPr lang="en-US" sz="2667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 marL="304792" indent="-152396">
              <a:buClr>
                <a:schemeClr val="tx2"/>
              </a:buClr>
              <a:buSzPct val="60000"/>
              <a:defRPr sz="2667">
                <a:solidFill>
                  <a:schemeClr val="bg1"/>
                </a:solidFill>
              </a:defRPr>
            </a:lvl2pPr>
            <a:lvl3pPr marL="457189" indent="-152396">
              <a:buClr>
                <a:schemeClr val="tx2"/>
              </a:buClr>
              <a:buSzPct val="60000"/>
              <a:defRPr sz="2400">
                <a:solidFill>
                  <a:schemeClr val="bg1"/>
                </a:solidFill>
              </a:defRPr>
            </a:lvl3pPr>
            <a:lvl4pPr marL="609585" indent="-165096">
              <a:buClr>
                <a:schemeClr val="tx2"/>
              </a:buClr>
              <a:buSzPct val="60000"/>
              <a:defRPr sz="2133">
                <a:solidFill>
                  <a:schemeClr val="bg1"/>
                </a:solidFill>
              </a:defRPr>
            </a:lvl4pPr>
            <a:lvl5pPr marL="766214" indent="-156629">
              <a:buClr>
                <a:schemeClr val="tx2"/>
              </a:buClr>
              <a:buSzPct val="60000"/>
              <a:defRPr sz="21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47895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33519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118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448646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786034" y="5416468"/>
            <a:ext cx="4745567" cy="700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636906" y="6322205"/>
            <a:ext cx="381755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780290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tx2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541231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3514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36653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392911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800981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106790" y="0"/>
            <a:ext cx="6085209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39926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45619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239895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57325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54270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95770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Freeform 6"/>
          <p:cNvSpPr>
            <a:spLocks noChangeAspect="1" noEditPoints="1"/>
          </p:cNvSpPr>
          <p:nvPr/>
        </p:nvSpPr>
        <p:spPr bwMode="auto">
          <a:xfrm>
            <a:off x="5017326" y="2838769"/>
            <a:ext cx="2157349" cy="114609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187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AF54B-70B5-C846-8162-C0E6EB4A9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6B0A65-4FBC-6D4E-A6D7-61C9DE7863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C540D-CDC4-F542-A9F6-39573064F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7EA5-25F4-7A49-A17D-422C06E38414}" type="datetimeFigureOut">
              <a:rPr lang="en-CN" smtClean="0"/>
              <a:t>2020/3/26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6F589-77F7-094B-AC3B-995AEDC65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C8BC6-FE8D-4548-ACFE-56E292E21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B56E3-6DF9-8140-8943-21C47AB3033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0001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142315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400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TT ExtraLight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430226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79835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058205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296223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DA11FD-1253-4E47-89D7-0E8DC2142E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724" y="519214"/>
            <a:ext cx="4158361" cy="56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5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142315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400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TT ExtraLight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430226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79835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058205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296223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DA11FD-1253-4E47-89D7-0E8DC2142E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724" y="519214"/>
            <a:ext cx="4158361" cy="56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8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7558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21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5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2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66751" y="5222857"/>
            <a:ext cx="10852149" cy="684803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3867"/>
              </a:lnSpc>
              <a:spcBef>
                <a:spcPts val="0"/>
              </a:spcBef>
              <a:buNone/>
              <a:defRPr sz="32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393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12401551" cy="3790949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8380" y="4072691"/>
            <a:ext cx="11152315" cy="71615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7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72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63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2426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636906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2"/>
            <a:ext cx="11307184" cy="5688861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94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92" indent="-22859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609585" indent="-220128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914377" indent="-146047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874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41155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35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1408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ullet_with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41155" y="1607864"/>
            <a:ext cx="5181600" cy="4110792"/>
          </a:xfrm>
          <a:prstGeom prst="rect">
            <a:avLst/>
          </a:prstGeom>
          <a:solidFill>
            <a:schemeClr val="tx1"/>
          </a:solidFill>
        </p:spPr>
        <p:txBody>
          <a:bodyPr lIns="0" tIns="45710" rIns="0" bIns="45710">
            <a:noAutofit/>
          </a:bodyPr>
          <a:lstStyle>
            <a:lvl1pPr marL="76199" indent="0">
              <a:lnSpc>
                <a:spcPct val="95000"/>
              </a:lnSpc>
              <a:spcBef>
                <a:spcPts val="0"/>
              </a:spcBef>
              <a:buClr>
                <a:schemeClr val="tx1"/>
              </a:buClr>
              <a:buSzPct val="60000"/>
              <a:buFont typeface="Arial"/>
              <a:buNone/>
              <a:defRPr sz="1600" b="0" i="0" baseline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32828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None/>
              <a:defRPr sz="1600" b="0" i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385224" indent="0">
              <a:buClr>
                <a:schemeClr val="tx1"/>
              </a:buClr>
              <a:buSzPct val="60000"/>
              <a:buFont typeface="Arial"/>
              <a:buNone/>
              <a:defRPr sz="1600" b="0" i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537620" indent="0">
              <a:buClr>
                <a:schemeClr val="tx1"/>
              </a:buClr>
              <a:buSzPct val="60000"/>
              <a:buFont typeface="Arial"/>
              <a:buNone/>
              <a:defRPr sz="1600" b="0" i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690016" indent="0">
              <a:buClr>
                <a:schemeClr val="tx1"/>
              </a:buClr>
              <a:buSzPct val="60000"/>
              <a:buFont typeface="Arial"/>
              <a:buNone/>
              <a:defRPr sz="1600" b="0" i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547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235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55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711200" y="1797051"/>
            <a:ext cx="10820400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75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711200" y="1602318"/>
            <a:ext cx="10820400" cy="374438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216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2220243"/>
            <a:ext cx="4882699" cy="39011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60000"/>
              <a:buFont typeface="Arial"/>
              <a:buChar char="•"/>
              <a:defRPr sz="2667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60000"/>
              <a:buFont typeface="Arial"/>
              <a:buChar char="•"/>
              <a:defRPr sz="24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37620" indent="-152396">
              <a:buClr>
                <a:schemeClr val="tx2"/>
              </a:buClr>
              <a:buSzPct val="60000"/>
              <a:buFont typeface="Arial"/>
              <a:buChar char="•"/>
              <a:defRPr sz="2133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690016" indent="-152396">
              <a:buClr>
                <a:schemeClr val="tx2"/>
              </a:buClr>
              <a:buSzPct val="60000"/>
              <a:buFont typeface="Arial"/>
              <a:buChar char="•"/>
              <a:defRPr sz="1867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842412" indent="-152396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455085"/>
            <a:ext cx="491541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4267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7578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51988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58801" y="2209800"/>
            <a:ext cx="5103284" cy="2438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709083"/>
            <a:ext cx="4734983" cy="5412316"/>
          </a:xfrm>
          <a:prstGeom prst="rect">
            <a:avLst/>
          </a:prstGeom>
        </p:spPr>
        <p:txBody>
          <a:bodyPr lIns="0" rIns="0" anchor="ctr" anchorCtr="0"/>
          <a:lstStyle>
            <a:lvl1pPr marL="226478" indent="-226478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304792" algn="l"/>
              </a:tabLst>
              <a:defRPr sz="3200"/>
            </a:lvl1pPr>
            <a:lvl2pPr marL="461422" indent="-228594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3200"/>
            </a:lvl2pPr>
            <a:lvl3pPr marL="609585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667"/>
            </a:lvl3pPr>
            <a:lvl4pPr marL="766214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2400"/>
            </a:lvl4pPr>
            <a:lvl5pPr marL="992693" indent="-15028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636906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6081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680720"/>
            <a:ext cx="5078396" cy="8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680720"/>
            <a:ext cx="4734983" cy="5440680"/>
          </a:xfrm>
          <a:prstGeom prst="rect">
            <a:avLst/>
          </a:prstGeom>
        </p:spPr>
        <p:txBody>
          <a:bodyPr lIns="0" rIns="0"/>
          <a:lstStyle>
            <a:lvl1pPr marL="152396" indent="-152396">
              <a:lnSpc>
                <a:spcPct val="100000"/>
              </a:lnSpc>
              <a:buClr>
                <a:schemeClr val="tx1"/>
              </a:buClr>
              <a:buSzPct val="60000"/>
              <a:defRPr sz="2667"/>
            </a:lvl1pPr>
            <a:lvl2pPr marL="304792" indent="-152396">
              <a:lnSpc>
                <a:spcPct val="100000"/>
              </a:lnSpc>
              <a:buClr>
                <a:schemeClr val="tx1"/>
              </a:buClr>
              <a:buSzPct val="60000"/>
              <a:defRPr sz="2667"/>
            </a:lvl2pPr>
            <a:lvl3pPr marL="457189" indent="-152396">
              <a:lnSpc>
                <a:spcPct val="100000"/>
              </a:lnSpc>
              <a:buClr>
                <a:schemeClr val="tx1"/>
              </a:buClr>
              <a:buSzPct val="60000"/>
              <a:defRPr sz="2400"/>
            </a:lvl3pPr>
            <a:lvl4pPr marL="609585" indent="-165096">
              <a:lnSpc>
                <a:spcPct val="100000"/>
              </a:lnSpc>
              <a:buClr>
                <a:schemeClr val="tx1"/>
              </a:buClr>
              <a:buSzPct val="60000"/>
              <a:defRPr sz="2133"/>
            </a:lvl4pPr>
            <a:lvl5pPr marL="766214" indent="-156629">
              <a:lnSpc>
                <a:spcPct val="100000"/>
              </a:lnSpc>
              <a:buClr>
                <a:schemeClr val="tx1"/>
              </a:buClr>
              <a:buSzPct val="60000"/>
              <a:defRPr sz="21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83689" y="2213123"/>
            <a:ext cx="5078396" cy="3908277"/>
          </a:xfrm>
          <a:prstGeom prst="rect">
            <a:avLst/>
          </a:prstGeom>
        </p:spPr>
        <p:txBody>
          <a:bodyPr/>
          <a:lstStyle>
            <a:lvl1pPr marL="152396" indent="-152396">
              <a:buClr>
                <a:schemeClr val="tx2"/>
              </a:buClr>
              <a:buSzPct val="60000"/>
              <a:defRPr lang="en-US" sz="2667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ＭＳ Ｐゴシック" charset="0"/>
                <a:cs typeface="CiscoSans"/>
              </a:defRPr>
            </a:lvl1pPr>
            <a:lvl2pPr marL="304792" indent="-152396">
              <a:buClr>
                <a:schemeClr val="tx2"/>
              </a:buClr>
              <a:buSzPct val="60000"/>
              <a:defRPr sz="2667">
                <a:solidFill>
                  <a:schemeClr val="bg1">
                    <a:lumMod val="75000"/>
                  </a:schemeClr>
                </a:solidFill>
              </a:defRPr>
            </a:lvl2pPr>
            <a:lvl3pPr marL="457189" indent="-152396">
              <a:buClr>
                <a:schemeClr val="tx2"/>
              </a:buClr>
              <a:buSzPct val="60000"/>
              <a:defRPr sz="2400">
                <a:solidFill>
                  <a:schemeClr val="bg1">
                    <a:lumMod val="75000"/>
                  </a:schemeClr>
                </a:solidFill>
              </a:defRPr>
            </a:lvl3pPr>
            <a:lvl4pPr marL="609585" indent="-165096">
              <a:buClr>
                <a:schemeClr val="tx2"/>
              </a:buClr>
              <a:buSzPct val="60000"/>
              <a:defRPr sz="2133">
                <a:solidFill>
                  <a:schemeClr val="bg1">
                    <a:lumMod val="75000"/>
                  </a:schemeClr>
                </a:solidFill>
              </a:defRPr>
            </a:lvl4pPr>
            <a:lvl5pPr marL="766214" indent="-156629">
              <a:buClr>
                <a:schemeClr val="tx2"/>
              </a:buClr>
              <a:buSzPct val="60000"/>
              <a:defRPr sz="2133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47895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93825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448646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786034" y="5416468"/>
            <a:ext cx="4745567" cy="700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636906" y="6322205"/>
            <a:ext cx="381755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8063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tx2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541231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3514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58918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07654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392911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8717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106790" y="0"/>
            <a:ext cx="6085209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39926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3161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239895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90992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54270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84108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2EF1F8-9F65-FA43-AA99-2958E76B04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061" y="2662659"/>
            <a:ext cx="7591878" cy="153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5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5BBA-FA17-6643-891E-81A8C47CD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4E571-E0B8-DA40-8C64-A8B2FE72D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FAA33-5C35-5D4B-A8FC-AFCF1F5D7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0AFE6-20F4-B04E-9518-8B300D8920D7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551A2-81C1-A547-9BFB-4AD3E0BE8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0E61F-5B73-3F4B-B0DA-10D3710E4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E000-B319-BA46-B98F-4F83D5440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8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212945" y="6513319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1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814305"/>
            <a:r>
              <a:rPr lang="en-US">
                <a:ea typeface="ＭＳ Ｐゴシック" charset="0"/>
              </a:rPr>
              <a:t>DEVNET-3616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75488" y="291929"/>
            <a:ext cx="11350752" cy="1020576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4"/>
          <p:cNvSpPr>
            <a:spLocks noGrp="1"/>
          </p:cNvSpPr>
          <p:nvPr>
            <p:ph sz="quarter" idx="11"/>
          </p:nvPr>
        </p:nvSpPr>
        <p:spPr>
          <a:xfrm>
            <a:off x="475488" y="1437216"/>
            <a:ext cx="5425440" cy="434397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2"/>
          </p:nvPr>
        </p:nvSpPr>
        <p:spPr>
          <a:xfrm>
            <a:off x="6400800" y="1437218"/>
            <a:ext cx="5425440" cy="43379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4675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212945" y="6513319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1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814305"/>
            <a:r>
              <a:rPr lang="en-US">
                <a:ea typeface="ＭＳ Ｐゴシック" charset="0"/>
              </a:rPr>
              <a:t>DEVNET-3616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31520" y="4749800"/>
            <a:ext cx="7401947" cy="812800"/>
          </a:xfrm>
        </p:spPr>
        <p:txBody>
          <a:bodyPr/>
          <a:lstStyle>
            <a:lvl1pPr marL="2380" indent="0" algn="l">
              <a:spcBef>
                <a:spcPts val="0"/>
              </a:spcBef>
              <a:buNone/>
              <a:defRPr lang="en-US" sz="1867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 dirty="0"/>
              <a:t>Click to edit Source Name</a:t>
            </a:r>
          </a:p>
          <a:p>
            <a:pPr lvl="0"/>
            <a:r>
              <a:rPr lang="en-US" dirty="0"/>
              <a:t>Company Name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75489" y="2133600"/>
            <a:ext cx="10394647" cy="2311400"/>
          </a:xfrm>
        </p:spPr>
        <p:txBody>
          <a:bodyPr/>
          <a:lstStyle>
            <a:lvl1pPr marL="230712" indent="-230712">
              <a:lnSpc>
                <a:spcPts val="4907"/>
              </a:lnSpc>
              <a:spcBef>
                <a:spcPts val="0"/>
              </a:spcBef>
              <a:buClr>
                <a:schemeClr val="accent1"/>
              </a:buClr>
              <a:buSzPct val="105000"/>
              <a:buFont typeface="Arial" panose="020B0604020202020204" pitchFamily="34" charset="0"/>
              <a:buNone/>
              <a:tabLst>
                <a:tab pos="230712" algn="l"/>
              </a:tabLst>
              <a:defRPr lang="en-US" sz="3733" b="0" i="1" kern="1200" dirty="0" smtClean="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“	Quote goes here.”</a:t>
            </a:r>
          </a:p>
        </p:txBody>
      </p:sp>
    </p:spTree>
    <p:extLst>
      <p:ext uri="{BB962C8B-B14F-4D97-AF65-F5344CB8AC3E}">
        <p14:creationId xmlns:p14="http://schemas.microsoft.com/office/powerpoint/2010/main" val="292216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212945" y="6513319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1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814305"/>
            <a:r>
              <a:rPr lang="en-US">
                <a:ea typeface="ＭＳ Ｐゴシック" charset="0"/>
              </a:rPr>
              <a:t>DEVNET-1616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31520" y="4749800"/>
            <a:ext cx="7401947" cy="812800"/>
          </a:xfrm>
        </p:spPr>
        <p:txBody>
          <a:bodyPr/>
          <a:lstStyle>
            <a:lvl1pPr marL="2380" indent="0" algn="l">
              <a:spcBef>
                <a:spcPts val="0"/>
              </a:spcBef>
              <a:buNone/>
              <a:defRPr lang="en-US" sz="1867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 dirty="0"/>
              <a:t>Click to edit Source Name</a:t>
            </a:r>
          </a:p>
          <a:p>
            <a:pPr lvl="0"/>
            <a:r>
              <a:rPr lang="en-US" dirty="0"/>
              <a:t>Company Name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75489" y="2133600"/>
            <a:ext cx="10394647" cy="2311400"/>
          </a:xfrm>
        </p:spPr>
        <p:txBody>
          <a:bodyPr/>
          <a:lstStyle>
            <a:lvl1pPr marL="230712" indent="-230712">
              <a:lnSpc>
                <a:spcPts val="4907"/>
              </a:lnSpc>
              <a:spcBef>
                <a:spcPts val="0"/>
              </a:spcBef>
              <a:buClr>
                <a:schemeClr val="accent1"/>
              </a:buClr>
              <a:buSzPct val="105000"/>
              <a:buFont typeface="Arial" panose="020B0604020202020204" pitchFamily="34" charset="0"/>
              <a:buNone/>
              <a:tabLst>
                <a:tab pos="230712" algn="l"/>
              </a:tabLst>
              <a:defRPr lang="en-US" sz="3733" b="0" i="1" kern="1200" dirty="0" smtClean="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“	Quote goes here.”</a:t>
            </a:r>
          </a:p>
        </p:txBody>
      </p:sp>
    </p:spTree>
    <p:extLst>
      <p:ext uri="{BB962C8B-B14F-4D97-AF65-F5344CB8AC3E}">
        <p14:creationId xmlns:p14="http://schemas.microsoft.com/office/powerpoint/2010/main" val="140808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[White 2]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09600" y="1102664"/>
            <a:ext cx="10972800" cy="45259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09570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219140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828709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438278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0" y="6749143"/>
            <a:ext cx="3274160" cy="12337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18199" y="6749143"/>
            <a:ext cx="3078413" cy="1233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749143"/>
            <a:ext cx="3078413" cy="12337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57505" y="6749143"/>
            <a:ext cx="3034497" cy="12337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868" y="6152708"/>
            <a:ext cx="774520" cy="42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66751" y="5233661"/>
            <a:ext cx="10852149" cy="663195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3867"/>
              </a:lnSpc>
              <a:spcBef>
                <a:spcPts val="0"/>
              </a:spcBef>
              <a:buNone/>
              <a:defRPr sz="32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9098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AD8197-A2C2-41C3-A1D1-B2A1015D96A6}"/>
              </a:ext>
            </a:extLst>
          </p:cNvPr>
          <p:cNvSpPr/>
          <p:nvPr/>
        </p:nvSpPr>
        <p:spPr bwMode="auto">
          <a:xfrm>
            <a:off x="-12193" y="6235701"/>
            <a:ext cx="12204193" cy="6223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121920" tIns="60960" rIns="121920" bIns="60960" rtlCol="0" anchor="ctr"/>
          <a:lstStyle/>
          <a:p>
            <a:pPr marL="0" marR="0" lvl="0" indent="0" algn="ctr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93600" y="256032"/>
            <a:ext cx="11009376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5AD3B2-2145-0947-A1BF-029ADE792650}"/>
              </a:ext>
            </a:extLst>
          </p:cNvPr>
          <p:cNvSpPr>
            <a:spLocks noChangeArrowheads="1"/>
          </p:cNvSpPr>
          <p:nvPr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E2B0868-332B-E647-A956-91F1889AF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Freeform 1">
            <a:extLst>
              <a:ext uri="{FF2B5EF4-FFF2-40B4-BE49-F238E27FC236}">
                <a16:creationId xmlns:a16="http://schemas.microsoft.com/office/drawing/2014/main" id="{CB725B52-2CF9-40A7-AB9E-0634E5D71C3A}"/>
              </a:ext>
            </a:extLst>
          </p:cNvPr>
          <p:cNvSpPr>
            <a:spLocks noChangeAspect="1" noChangeArrowheads="1"/>
          </p:cNvSpPr>
          <p:nvPr/>
        </p:nvSpPr>
        <p:spPr bwMode="black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9E04D8-EF0C-A74A-B20F-9790D97251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814305"/>
            <a:r>
              <a:rPr lang="en-GB"/>
              <a:t>BRKSDN-2379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55059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961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66793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142315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400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TT ExtraLight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430226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79835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058205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296223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6" name="Freeform 6"/>
          <p:cNvSpPr>
            <a:spLocks noChangeAspect="1" noEditPoints="1"/>
          </p:cNvSpPr>
          <p:nvPr/>
        </p:nvSpPr>
        <p:spPr bwMode="auto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924140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210929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264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6475221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2426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636906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2"/>
            <a:ext cx="11307184" cy="5688861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6806388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92" indent="-22859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609585" indent="-220128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914377" indent="-146047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4686462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41155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766806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12401551" cy="3790949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8380" y="4072691"/>
            <a:ext cx="11152315" cy="71615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7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013816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5918267"/>
      </p:ext>
    </p:extLst>
  </p:cSld>
  <p:clrMapOvr>
    <a:masterClrMapping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529389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6"/>
          <p:cNvSpPr>
            <a:spLocks noChangeAspect="1" noEditPoints="1"/>
          </p:cNvSpPr>
          <p:nvPr/>
        </p:nvSpPr>
        <p:spPr bwMode="auto">
          <a:xfrm>
            <a:off x="5017326" y="2838769"/>
            <a:ext cx="2157349" cy="114609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498130"/>
      </p:ext>
    </p:extLst>
  </p:cSld>
  <p:clrMapOvr>
    <a:masterClrMapping/>
  </p:clrMapOvr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 4 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91995" y="260908"/>
            <a:ext cx="11021484" cy="579965"/>
          </a:xfrm>
        </p:spPr>
        <p:txBody>
          <a:bodyPr/>
          <a:lstStyle>
            <a:lvl1pPr>
              <a:defRPr lang="en-US" sz="3733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92749" y="840874"/>
            <a:ext cx="11020332" cy="5462129"/>
          </a:xfrm>
          <a:prstGeom prst="rect">
            <a:avLst/>
          </a:prstGeom>
        </p:spPr>
        <p:txBody>
          <a:bodyPr/>
          <a:lstStyle>
            <a:lvl1pPr>
              <a:spcBef>
                <a:spcPts val="1433"/>
              </a:spcBef>
              <a:buClr>
                <a:schemeClr val="tx1"/>
              </a:buClr>
              <a:buSzPct val="80000"/>
              <a:defRPr sz="2667">
                <a:latin typeface="CiscoSansTT Light" panose="020B0503020201020303" pitchFamily="34" charset="0"/>
              </a:defRPr>
            </a:lvl1pPr>
            <a:lvl2pPr marL="455073" indent="-228594">
              <a:spcBef>
                <a:spcPts val="800"/>
              </a:spcBef>
              <a:buClr>
                <a:schemeClr val="tx1"/>
              </a:buClr>
              <a:buSzPct val="80000"/>
              <a:defRPr sz="2400">
                <a:latin typeface="CiscoSansTT Light" panose="020B0503020201020303" pitchFamily="34" charset="0"/>
              </a:defRPr>
            </a:lvl2pPr>
            <a:lvl3pPr marL="681550" indent="-226478">
              <a:spcBef>
                <a:spcPts val="800"/>
              </a:spcBef>
              <a:buClr>
                <a:schemeClr val="tx1"/>
              </a:buClr>
              <a:buSzPct val="80000"/>
              <a:defRPr sz="2133">
                <a:latin typeface="CiscoSansTT Light" panose="020B0503020201020303" pitchFamily="34" charset="0"/>
              </a:defRPr>
            </a:lvl3pPr>
            <a:lvl4pPr>
              <a:buClr>
                <a:schemeClr val="tx1"/>
              </a:buClr>
              <a:defRPr sz="2133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/>
        </p:nvSpPr>
        <p:spPr>
          <a:xfrm>
            <a:off x="5783255" y="6577313"/>
            <a:ext cx="625491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#CLUS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0" name="Freeform 1">
            <a:extLst>
              <a:ext uri="{FF2B5EF4-FFF2-40B4-BE49-F238E27FC236}">
                <a16:creationId xmlns:a16="http://schemas.microsoft.com/office/drawing/2014/main" id="{55C743F1-7825-490A-9D55-CF909A54AD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1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814305"/>
            <a:r>
              <a:rPr lang="en-US"/>
              <a:t>TECRST-2191</a:t>
            </a:r>
          </a:p>
        </p:txBody>
      </p:sp>
    </p:spTree>
    <p:extLst>
      <p:ext uri="{BB962C8B-B14F-4D97-AF65-F5344CB8AC3E}">
        <p14:creationId xmlns:p14="http://schemas.microsoft.com/office/powerpoint/2010/main" val="549738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lain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15835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133" b="0" i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606262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/>
                </a:solidFill>
                <a:latin typeface="+mj-lt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6" name="Freeform 6"/>
          <p:cNvSpPr>
            <a:spLocks noChangeAspect="1" noEditPoints="1"/>
          </p:cNvSpPr>
          <p:nvPr/>
        </p:nvSpPr>
        <p:spPr bwMode="auto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4B7515-111C-DD4D-8DD3-B9A4EE6326D0}"/>
              </a:ext>
            </a:extLst>
          </p:cNvPr>
          <p:cNvSpPr txBox="1"/>
          <p:nvPr/>
        </p:nvSpPr>
        <p:spPr>
          <a:xfrm>
            <a:off x="10095567" y="6259549"/>
            <a:ext cx="2081563" cy="564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b="1" spc="200" baseline="0" dirty="0">
                <a:solidFill>
                  <a:schemeClr val="bg2"/>
                </a:solidFill>
                <a:latin typeface="+mn-lt"/>
              </a:rPr>
              <a:t>Global</a:t>
            </a:r>
          </a:p>
          <a:p>
            <a:r>
              <a:rPr lang="en-US" sz="1600" spc="200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Sales Training</a:t>
            </a:r>
          </a:p>
        </p:txBody>
      </p:sp>
    </p:spTree>
    <p:extLst>
      <p:ext uri="{BB962C8B-B14F-4D97-AF65-F5344CB8AC3E}">
        <p14:creationId xmlns:p14="http://schemas.microsoft.com/office/powerpoint/2010/main" val="11806487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66751" y="5233661"/>
            <a:ext cx="10852149" cy="663195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3867"/>
              </a:lnSpc>
              <a:spcBef>
                <a:spcPts val="0"/>
              </a:spcBef>
              <a:buNone/>
              <a:defRPr sz="320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DA77CE-84E6-094F-9416-536ED93877D4}"/>
              </a:ext>
            </a:extLst>
          </p:cNvPr>
          <p:cNvSpPr txBox="1"/>
          <p:nvPr/>
        </p:nvSpPr>
        <p:spPr>
          <a:xfrm>
            <a:off x="10095567" y="6259549"/>
            <a:ext cx="2081563" cy="564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b="1" spc="200" baseline="0" dirty="0">
                <a:solidFill>
                  <a:srgbClr val="0070C0"/>
                </a:solidFill>
                <a:latin typeface="+mn-lt"/>
              </a:rPr>
              <a:t>Global</a:t>
            </a:r>
          </a:p>
          <a:p>
            <a:r>
              <a:rPr lang="en-US" sz="1600" spc="200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Sales Training</a:t>
            </a:r>
          </a:p>
        </p:txBody>
      </p:sp>
    </p:spTree>
    <p:extLst>
      <p:ext uri="{BB962C8B-B14F-4D97-AF65-F5344CB8AC3E}">
        <p14:creationId xmlns:p14="http://schemas.microsoft.com/office/powerpoint/2010/main" val="309275777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12192000" cy="3790949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8380" y="4072691"/>
            <a:ext cx="11152315" cy="71615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7" baseline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554946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04CF76-6304-604A-8471-6A4D37DE7261}"/>
              </a:ext>
            </a:extLst>
          </p:cNvPr>
          <p:cNvSpPr txBox="1"/>
          <p:nvPr/>
        </p:nvSpPr>
        <p:spPr>
          <a:xfrm>
            <a:off x="10095567" y="6259549"/>
            <a:ext cx="2081563" cy="564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b="1" spc="200" baseline="0" dirty="0">
                <a:solidFill>
                  <a:srgbClr val="0070C0"/>
                </a:solidFill>
                <a:latin typeface="+mn-lt"/>
              </a:rPr>
              <a:t>Global</a:t>
            </a:r>
          </a:p>
          <a:p>
            <a:r>
              <a:rPr lang="en-US" sz="1600" spc="200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Sales Training</a:t>
            </a:r>
          </a:p>
        </p:txBody>
      </p:sp>
    </p:spTree>
    <p:extLst>
      <p:ext uri="{BB962C8B-B14F-4D97-AF65-F5344CB8AC3E}">
        <p14:creationId xmlns:p14="http://schemas.microsoft.com/office/powerpoint/2010/main" val="266475316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2426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636906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2"/>
            <a:ext cx="11307184" cy="5688861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0D31AE-34A2-434C-822F-4B1BAF8BE43A}"/>
              </a:ext>
            </a:extLst>
          </p:cNvPr>
          <p:cNvSpPr txBox="1"/>
          <p:nvPr/>
        </p:nvSpPr>
        <p:spPr>
          <a:xfrm>
            <a:off x="10095567" y="6259549"/>
            <a:ext cx="2081563" cy="564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b="1" spc="200" baseline="0" dirty="0">
                <a:solidFill>
                  <a:schemeClr val="bg2"/>
                </a:solidFill>
                <a:latin typeface="+mn-lt"/>
              </a:rPr>
              <a:t>Global</a:t>
            </a:r>
          </a:p>
          <a:p>
            <a:r>
              <a:rPr lang="en-US" sz="1600" spc="200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Sales Training</a:t>
            </a:r>
          </a:p>
        </p:txBody>
      </p:sp>
    </p:spTree>
    <p:extLst>
      <p:ext uri="{BB962C8B-B14F-4D97-AF65-F5344CB8AC3E}">
        <p14:creationId xmlns:p14="http://schemas.microsoft.com/office/powerpoint/2010/main" val="411196114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NAP Prim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164405"/>
            <a:ext cx="11036459" cy="495699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92" indent="-22859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09585" indent="-220128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-146047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24384" y="36576"/>
            <a:ext cx="11127317" cy="86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9116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272067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NAP Bullet_Heavy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260296"/>
            <a:ext cx="5181600" cy="4458360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41155" y="1260296"/>
            <a:ext cx="5181600" cy="4458360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24384" y="36576"/>
            <a:ext cx="11127317" cy="86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043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NAP Prime Storytelling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928037"/>
            <a:ext cx="5181600" cy="3790619"/>
          </a:xfrm>
          <a:prstGeom prst="rect">
            <a:avLst/>
          </a:prstGeom>
        </p:spPr>
        <p:txBody>
          <a:bodyPr lIns="0" tIns="45710" rIns="0" bIns="45710" anchor="ctr" anchorCtr="0">
            <a:noAutofit/>
          </a:bodyPr>
          <a:lstStyle>
            <a:lvl1pPr marL="232828" indent="-156629" algn="l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385224" indent="-152396" algn="l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537620" indent="-152396" algn="l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690016" indent="-152396" algn="l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4pPr>
            <a:lvl5pPr marL="842412" indent="-152396" algn="l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41155" y="1260296"/>
            <a:ext cx="5181600" cy="4458360"/>
          </a:xfrm>
          <a:prstGeom prst="rect">
            <a:avLst/>
          </a:prstGeom>
        </p:spPr>
        <p:txBody>
          <a:bodyPr lIns="0" tIns="45710" rIns="0" bIns="45710" anchor="ctr" anchorCtr="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711199" y="688705"/>
            <a:ext cx="5181600" cy="86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Master title style</a:t>
            </a:r>
            <a:endParaRPr lang="en-GB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146800" y="812801"/>
            <a:ext cx="0" cy="5312833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780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nap 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24384" y="36576"/>
            <a:ext cx="11127317" cy="86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249211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654295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711200" y="1164405"/>
            <a:ext cx="10820400" cy="417761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24384" y="36576"/>
            <a:ext cx="11127317" cy="86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04234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NAP Prime 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146800" y="812801"/>
            <a:ext cx="0" cy="5312833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8351" y="1918747"/>
            <a:ext cx="5093797" cy="3020519"/>
          </a:xfrm>
        </p:spPr>
        <p:txBody>
          <a:bodyPr lIns="61715" tIns="34288" rIns="61715" bIns="34288" rtlCol="0">
            <a:noAutofit/>
          </a:bodyPr>
          <a:lstStyle>
            <a:lvl1pPr marL="0" indent="0" algn="l" defTabSz="91430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267" b="0" kern="1200" spc="0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63360" y="872691"/>
            <a:ext cx="5154507" cy="512064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2133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2000386"/>
      </p:ext>
    </p:extLst>
  </p:cSld>
  <p:clrMapOvr>
    <a:masterClrMapping/>
  </p:clrMapOvr>
  <p:transition spd="slow">
    <p:wip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711200" y="1156997"/>
            <a:ext cx="10820400" cy="4189705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24384" y="36576"/>
            <a:ext cx="11127317" cy="86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78826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883" y="1194319"/>
            <a:ext cx="11040076" cy="470132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80910" marR="0" indent="-380910" algn="ctr" defTabSz="6094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7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24384" y="36576"/>
            <a:ext cx="11127317" cy="86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510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rgbClr val="049F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2220243"/>
            <a:ext cx="4882699" cy="39011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60000"/>
              <a:buFont typeface="Arial"/>
              <a:buChar char="•"/>
              <a:defRPr sz="2667" b="0" i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60000"/>
              <a:buFont typeface="Arial"/>
              <a:buChar char="•"/>
              <a:defRPr sz="2400" b="0" i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37620" indent="-152396">
              <a:buClr>
                <a:schemeClr val="tx2"/>
              </a:buClr>
              <a:buSzPct val="60000"/>
              <a:buFont typeface="Arial"/>
              <a:buChar char="•"/>
              <a:defRPr sz="2133" b="0" i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90016" indent="-152396">
              <a:buClr>
                <a:schemeClr val="tx2"/>
              </a:buClr>
              <a:buSzPct val="60000"/>
              <a:buFont typeface="Arial"/>
              <a:buChar char="•"/>
              <a:defRPr sz="1867" b="0" i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842412" indent="-152396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455085"/>
            <a:ext cx="491541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4267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7578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5077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rgbClr val="049F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5217" y="2889504"/>
            <a:ext cx="5103284" cy="2438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709083"/>
            <a:ext cx="4734983" cy="5412316"/>
          </a:xfrm>
          <a:prstGeom prst="rect">
            <a:avLst/>
          </a:prstGeom>
        </p:spPr>
        <p:txBody>
          <a:bodyPr lIns="0" rIns="0" anchor="ctr" anchorCtr="0"/>
          <a:lstStyle>
            <a:lvl1pPr marL="226478" indent="-226478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304792" algn="l"/>
              </a:tabLst>
              <a:defRPr sz="3200">
                <a:latin typeface="+mn-lt"/>
                <a:cs typeface="Arial" panose="020B0604020202020204" pitchFamily="34" charset="0"/>
              </a:defRPr>
            </a:lvl1pPr>
            <a:lvl2pPr marL="461422" indent="-228594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933">
                <a:latin typeface="+mn-lt"/>
                <a:cs typeface="Arial" panose="020B0604020202020204" pitchFamily="34" charset="0"/>
              </a:defRPr>
            </a:lvl2pPr>
            <a:lvl3pPr marL="609585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667">
                <a:latin typeface="+mn-lt"/>
                <a:cs typeface="Arial" panose="020B0604020202020204" pitchFamily="34" charset="0"/>
              </a:defRPr>
            </a:lvl3pPr>
            <a:lvl4pPr marL="766214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2400">
                <a:latin typeface="+mn-lt"/>
                <a:cs typeface="Arial" panose="020B0604020202020204" pitchFamily="34" charset="0"/>
              </a:defRPr>
            </a:lvl4pPr>
            <a:lvl5pPr marL="992693" indent="-15028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636906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60286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2426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636906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2"/>
            <a:ext cx="11307184" cy="5688861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291929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rgbClr val="049F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695589"/>
            <a:ext cx="5078396" cy="8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680720"/>
            <a:ext cx="4734983" cy="5440680"/>
          </a:xfrm>
          <a:prstGeom prst="rect">
            <a:avLst/>
          </a:prstGeom>
        </p:spPr>
        <p:txBody>
          <a:bodyPr lIns="0" rIns="0"/>
          <a:lstStyle>
            <a:lvl1pPr marL="152396" indent="-152396">
              <a:lnSpc>
                <a:spcPct val="100000"/>
              </a:lnSpc>
              <a:buClr>
                <a:schemeClr val="tx1"/>
              </a:buClr>
              <a:buSzPct val="60000"/>
              <a:defRPr sz="2667">
                <a:latin typeface="+mn-lt"/>
                <a:cs typeface="Arial" panose="020B0604020202020204" pitchFamily="34" charset="0"/>
              </a:defRPr>
            </a:lvl1pPr>
            <a:lvl2pPr marL="304792" indent="-152396">
              <a:lnSpc>
                <a:spcPct val="100000"/>
              </a:lnSpc>
              <a:buClr>
                <a:schemeClr val="tx1"/>
              </a:buClr>
              <a:buSzPct val="60000"/>
              <a:defRPr sz="2667">
                <a:latin typeface="+mn-lt"/>
                <a:cs typeface="Arial" panose="020B0604020202020204" pitchFamily="34" charset="0"/>
              </a:defRPr>
            </a:lvl2pPr>
            <a:lvl3pPr marL="457189" indent="-152396">
              <a:lnSpc>
                <a:spcPct val="100000"/>
              </a:lnSpc>
              <a:buClr>
                <a:schemeClr val="tx1"/>
              </a:buClr>
              <a:buSzPct val="60000"/>
              <a:defRPr sz="2400">
                <a:latin typeface="+mn-lt"/>
                <a:cs typeface="Arial" panose="020B0604020202020204" pitchFamily="34" charset="0"/>
              </a:defRPr>
            </a:lvl3pPr>
            <a:lvl4pPr marL="609585" indent="-165096">
              <a:lnSpc>
                <a:spcPct val="100000"/>
              </a:lnSpc>
              <a:buClr>
                <a:schemeClr val="tx1"/>
              </a:buClr>
              <a:buSzPct val="60000"/>
              <a:defRPr sz="2133">
                <a:latin typeface="+mn-lt"/>
                <a:cs typeface="Arial" panose="020B0604020202020204" pitchFamily="34" charset="0"/>
              </a:defRPr>
            </a:lvl4pPr>
            <a:lvl5pPr marL="766214" indent="-156629">
              <a:lnSpc>
                <a:spcPct val="100000"/>
              </a:lnSpc>
              <a:buClr>
                <a:schemeClr val="tx1"/>
              </a:buClr>
              <a:buSzPct val="60000"/>
              <a:defRPr sz="2133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83689" y="2213123"/>
            <a:ext cx="5078396" cy="3908277"/>
          </a:xfrm>
          <a:prstGeom prst="rect">
            <a:avLst/>
          </a:prstGeom>
        </p:spPr>
        <p:txBody>
          <a:bodyPr/>
          <a:lstStyle>
            <a:lvl1pPr marL="152396" indent="-152396">
              <a:buClr>
                <a:schemeClr val="tx2"/>
              </a:buClr>
              <a:buSzPct val="60000"/>
              <a:defRPr lang="en-US" sz="2667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Arial" panose="020B0604020202020204" pitchFamily="34" charset="0"/>
              </a:defRPr>
            </a:lvl1pPr>
            <a:lvl2pPr marL="304792" indent="-152396">
              <a:buClr>
                <a:schemeClr val="tx2"/>
              </a:buClr>
              <a:buSzPct val="60000"/>
              <a:defRPr sz="2667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457189" indent="-152396">
              <a:buClr>
                <a:schemeClr val="tx2"/>
              </a:buClr>
              <a:buSzPct val="60000"/>
              <a:defRPr sz="2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609585" indent="-165096">
              <a:buClr>
                <a:schemeClr val="tx2"/>
              </a:buClr>
              <a:buSzPct val="60000"/>
              <a:defRPr sz="2133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766214" indent="-156629">
              <a:buClr>
                <a:schemeClr val="tx2"/>
              </a:buClr>
              <a:buSzPct val="60000"/>
              <a:defRPr sz="2133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47895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15131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rgbClr val="049F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680720"/>
            <a:ext cx="5078396" cy="8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680720"/>
            <a:ext cx="4734983" cy="5440680"/>
          </a:xfrm>
          <a:prstGeom prst="rect">
            <a:avLst/>
          </a:prstGeom>
        </p:spPr>
        <p:txBody>
          <a:bodyPr lIns="0" rIns="0" anchor="ctr" anchorCtr="0"/>
          <a:lstStyle>
            <a:lvl1pPr marL="152396" indent="-152396">
              <a:lnSpc>
                <a:spcPct val="100000"/>
              </a:lnSpc>
              <a:buClr>
                <a:schemeClr val="tx1"/>
              </a:buClr>
              <a:buSzPct val="60000"/>
              <a:defRPr sz="2667">
                <a:latin typeface="+mn-lt"/>
                <a:cs typeface="Arial" panose="020B0604020202020204" pitchFamily="34" charset="0"/>
              </a:defRPr>
            </a:lvl1pPr>
            <a:lvl2pPr marL="304792" indent="-152396">
              <a:lnSpc>
                <a:spcPct val="100000"/>
              </a:lnSpc>
              <a:buClr>
                <a:schemeClr val="tx1"/>
              </a:buClr>
              <a:buSzPct val="60000"/>
              <a:defRPr sz="2667">
                <a:latin typeface="+mn-lt"/>
                <a:cs typeface="Arial" panose="020B0604020202020204" pitchFamily="34" charset="0"/>
              </a:defRPr>
            </a:lvl2pPr>
            <a:lvl3pPr marL="457189" indent="-152396">
              <a:lnSpc>
                <a:spcPct val="100000"/>
              </a:lnSpc>
              <a:buClr>
                <a:schemeClr val="tx1"/>
              </a:buClr>
              <a:buSzPct val="60000"/>
              <a:defRPr sz="2400">
                <a:latin typeface="+mn-lt"/>
                <a:cs typeface="Arial" panose="020B0604020202020204" pitchFamily="34" charset="0"/>
              </a:defRPr>
            </a:lvl3pPr>
            <a:lvl4pPr marL="609585" indent="-165096">
              <a:lnSpc>
                <a:spcPct val="100000"/>
              </a:lnSpc>
              <a:buClr>
                <a:schemeClr val="tx1"/>
              </a:buClr>
              <a:buSzPct val="60000"/>
              <a:defRPr sz="2133">
                <a:latin typeface="+mn-lt"/>
                <a:cs typeface="Arial" panose="020B0604020202020204" pitchFamily="34" charset="0"/>
              </a:defRPr>
            </a:lvl4pPr>
            <a:lvl5pPr marL="766214" indent="-156629">
              <a:lnSpc>
                <a:spcPct val="100000"/>
              </a:lnSpc>
              <a:buClr>
                <a:schemeClr val="tx1"/>
              </a:buClr>
              <a:buSzPct val="60000"/>
              <a:defRPr sz="2133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9" y="2213123"/>
            <a:ext cx="5078396" cy="3908277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SzPct val="60000"/>
              <a:buNone/>
              <a:defRPr lang="en-US" sz="3200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Arial" panose="020B0604020202020204" pitchFamily="34" charset="0"/>
              </a:defRPr>
            </a:lvl1pPr>
            <a:lvl2pPr marL="152396" indent="0">
              <a:buClr>
                <a:schemeClr val="tx2"/>
              </a:buClr>
              <a:buSzPct val="60000"/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4792" indent="0">
              <a:buClr>
                <a:schemeClr val="tx2"/>
              </a:buClr>
              <a:buSzPct val="60000"/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44489" indent="0">
              <a:buClr>
                <a:schemeClr val="tx2"/>
              </a:buClr>
              <a:buSzPct val="60000"/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9585" indent="0">
              <a:buClr>
                <a:schemeClr val="tx2"/>
              </a:buClr>
              <a:buSzPct val="60000"/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47895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73191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rgbClr val="049F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889504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448646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786034" y="5416468"/>
            <a:ext cx="4745567" cy="700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67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636906" y="6322205"/>
            <a:ext cx="381755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37768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rgbClr val="049F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889504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541231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3514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5963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rgbClr val="049F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889504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392911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06649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rgbClr val="049F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889504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106790" y="0"/>
            <a:ext cx="6085209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39926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41669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rgbClr val="049F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889504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239895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92150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rgbClr val="049F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09347" y="2904372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54270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35675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9F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6"/>
          <p:cNvSpPr>
            <a:spLocks noChangeAspect="1" noEditPoints="1"/>
          </p:cNvSpPr>
          <p:nvPr/>
        </p:nvSpPr>
        <p:spPr bwMode="auto">
          <a:xfrm>
            <a:off x="5017326" y="2838769"/>
            <a:ext cx="2157349" cy="114609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898" y="6212442"/>
            <a:ext cx="1796292" cy="56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4375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76179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2667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001902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61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3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59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58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Relationship Id="rId35" Type="http://schemas.openxmlformats.org/officeDocument/2006/relationships/slideLayout" Target="../slideLayouts/slideLayout62.xml"/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94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1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636906" y="6322205"/>
            <a:ext cx="453473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baseline="0" dirty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22361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33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636906" y="6322205"/>
            <a:ext cx="453473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baseline="0" dirty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D48B3-1FCE-B649-AC6C-CD1C21D5B8E5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9779" y="6322205"/>
            <a:ext cx="881226" cy="27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81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2" r:id="rId34"/>
    <p:sldLayoutId id="2147483767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33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636906" y="6575777"/>
            <a:ext cx="453473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baseline="0" dirty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5730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hdr="0" ftr="0" dt="0"/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33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  <p15:guide id="8" orient="horz" pos="1620">
          <p15:clr>
            <a:srgbClr val="F26B43"/>
          </p15:clr>
        </p15:guide>
        <p15:guide id="9" pos="2880">
          <p15:clr>
            <a:srgbClr val="F26B43"/>
          </p15:clr>
        </p15:guide>
        <p15:guide id="10" pos="288">
          <p15:clr>
            <a:srgbClr val="F26B43"/>
          </p15:clr>
        </p15:guide>
        <p15:guide id="11" pos="5496">
          <p15:clr>
            <a:srgbClr val="F26B43"/>
          </p15:clr>
        </p15:guide>
        <p15:guide id="12" orient="horz" pos="5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24384" y="36576"/>
            <a:ext cx="11127317" cy="86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636906" y="6322205"/>
            <a:ext cx="453473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baseline="0" dirty="0">
                <a:solidFill>
                  <a:schemeClr val="bg2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2019  Cisco and/or its affiliates. All rights reserved.   Cisco 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17EB4-14CA-8449-B21E-E6C132C92492}"/>
              </a:ext>
            </a:extLst>
          </p:cNvPr>
          <p:cNvSpPr txBox="1"/>
          <p:nvPr/>
        </p:nvSpPr>
        <p:spPr>
          <a:xfrm>
            <a:off x="10095567" y="6259549"/>
            <a:ext cx="2081563" cy="564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b="1" spc="200" baseline="0" dirty="0">
                <a:solidFill>
                  <a:srgbClr val="0070C0"/>
                </a:solidFill>
                <a:latin typeface="+mn-lt"/>
              </a:rPr>
              <a:t>Global</a:t>
            </a:r>
          </a:p>
          <a:p>
            <a:r>
              <a:rPr lang="en-US" sz="1600" spc="200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Sales Training</a:t>
            </a:r>
          </a:p>
        </p:txBody>
      </p:sp>
    </p:spTree>
    <p:extLst>
      <p:ext uri="{BB962C8B-B14F-4D97-AF65-F5344CB8AC3E}">
        <p14:creationId xmlns:p14="http://schemas.microsoft.com/office/powerpoint/2010/main" val="4013730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</p:sldLayoutIdLst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33" b="0" i="0" u="none" kern="1200" dirty="0">
          <a:solidFill>
            <a:schemeClr val="bg1"/>
          </a:solidFill>
          <a:latin typeface="+mj-lt"/>
          <a:ea typeface="CiscoSansTT Light" panose="020B0503020201020303" pitchFamily="34" charset="0"/>
          <a:cs typeface="CiscoSansTT Light" panose="020B0503020201020303" pitchFamily="34" charset="0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2736" y="587501"/>
            <a:ext cx="10866526" cy="596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4903" y="1623441"/>
            <a:ext cx="10642193" cy="2666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06627" y="6355181"/>
            <a:ext cx="3641090" cy="162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310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2736" y="587501"/>
            <a:ext cx="10866526" cy="596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71901" y="2216987"/>
            <a:ext cx="8482330" cy="2148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282828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06627" y="6355181"/>
            <a:ext cx="3641090" cy="162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8609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2736" y="587501"/>
            <a:ext cx="10866526" cy="596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3748" y="1437258"/>
            <a:ext cx="11144503" cy="2860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06627" y="6355181"/>
            <a:ext cx="3641090" cy="162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9381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2736" y="587501"/>
            <a:ext cx="10866526" cy="596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1048" y="1254604"/>
            <a:ext cx="11369903" cy="26949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heavy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06627" y="6355181"/>
            <a:ext cx="3641090" cy="162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022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7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0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tools.ietf.org/html/rfc3535" TargetMode="External"/><Relationship Id="rId1" Type="http://schemas.openxmlformats.org/officeDocument/2006/relationships/slideLayout" Target="../slideLayouts/slideLayout10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3535" TargetMode="External"/><Relationship Id="rId1" Type="http://schemas.openxmlformats.org/officeDocument/2006/relationships/slideLayout" Target="../slideLayouts/slideLayout1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2.xml"/><Relationship Id="rId5" Type="http://schemas.openxmlformats.org/officeDocument/2006/relationships/hyperlink" Target="https://github.com/YangModels/yang" TargetMode="Externa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YangModels/yang" TargetMode="External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30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6241" TargetMode="External"/><Relationship Id="rId2" Type="http://schemas.openxmlformats.org/officeDocument/2006/relationships/hyperlink" Target="https://tools.ietf.org/html/rfc4741" TargetMode="External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mailto:admin@192.168.0.1" TargetMode="External"/><Relationship Id="rId1" Type="http://schemas.openxmlformats.org/officeDocument/2006/relationships/slideLayout" Target="../slideLayouts/slideLayout1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mailto:admin@192.168.0.1" TargetMode="External"/><Relationship Id="rId1" Type="http://schemas.openxmlformats.org/officeDocument/2006/relationships/slideLayout" Target="../slideLayouts/slideLayout1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cisco.com/ns/yang/Cisco-IOS-XE-native?module=Cisco-IOS-XE-native&amp;amp;revision=2017-02-07" TargetMode="External"/><Relationship Id="rId2" Type="http://schemas.openxmlformats.org/officeDocument/2006/relationships/hyperlink" Target="http://cisco.com/ns/ietf-ip/devs?module=ietf-ip-devs&amp;amp;revision=2016-08-10" TargetMode="External"/><Relationship Id="rId1" Type="http://schemas.openxmlformats.org/officeDocument/2006/relationships/slideLayout" Target="../slideLayouts/slideLayout1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cisco.com/ns/ietf-ip/devs" TargetMode="External"/><Relationship Id="rId1" Type="http://schemas.openxmlformats.org/officeDocument/2006/relationships/slideLayout" Target="../slideLayouts/slideLayout1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iscoDevNet/yang-explorer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hyperlink" Target="https://ncclient.readthedocs.io/" TargetMode="External"/><Relationship Id="rId1" Type="http://schemas.openxmlformats.org/officeDocument/2006/relationships/slideLayout" Target="../slideLayouts/slideLayout116.xml"/><Relationship Id="rId4" Type="http://schemas.openxmlformats.org/officeDocument/2006/relationships/hyperlink" Target="http://ncclient.readthedocs.io/en/latest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maps.googleapis.com/maps/api/geocode/json?address=sanjose" TargetMode="External"/><Relationship Id="rId1" Type="http://schemas.openxmlformats.org/officeDocument/2006/relationships/slideLayout" Target="../slideLayouts/slideLayout12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cndb.com/api/" TargetMode="External"/><Relationship Id="rId1" Type="http://schemas.openxmlformats.org/officeDocument/2006/relationships/slideLayout" Target="../slideLayouts/slideLayout12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8040" TargetMode="External"/><Relationship Id="rId1" Type="http://schemas.openxmlformats.org/officeDocument/2006/relationships/slideLayout" Target="../slideLayouts/slideLayout1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postman.com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2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python.org/" TargetMode="External"/><Relationship Id="rId2" Type="http://schemas.openxmlformats.org/officeDocument/2006/relationships/hyperlink" Target="https://developer.cisco.com/video/net-prog-basics/" TargetMode="External"/><Relationship Id="rId1" Type="http://schemas.openxmlformats.org/officeDocument/2006/relationships/slideLayout" Target="../slideLayouts/slideLayout3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FAD8C31-63DA-7748-9452-094F4A7E41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236F9-5B58-6243-B1C9-F5E70C369E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397A6E-1AB3-6143-A3EB-5351D6193E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0C8D39-1DA4-1A4F-96EE-E5E97F0772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APIs</a:t>
            </a:r>
            <a:endParaRPr lang="en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B6D2400-87FB-3B4D-861A-B277F028C9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Dev</a:t>
            </a:r>
            <a:r>
              <a:rPr lang="en-US" altLang="zh-CN" dirty="0"/>
              <a:t>Ne</a:t>
            </a:r>
            <a:r>
              <a:rPr lang="en-CN" dirty="0"/>
              <a:t>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Forum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19383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9327" y="6367881"/>
            <a:ext cx="3615690" cy="13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2787" y="2750896"/>
            <a:ext cx="9767570" cy="156972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56540" marR="5080" lvl="0" indent="-243840" algn="l" defTabSz="914400" rtl="0" eaLnBrk="1" fontAlgn="auto" latinLnBrk="0" hangingPunct="1">
              <a:lnSpc>
                <a:spcPts val="5760"/>
              </a:lnSpc>
              <a:spcBef>
                <a:spcPts val="8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300" b="0" i="1" u="none" strike="noStrike" kern="1200" cap="none" spc="-3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5300" b="0" i="1" u="none" strike="noStrike" kern="1200" cap="none" spc="-17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API </a:t>
            </a:r>
            <a:r>
              <a:rPr kumimoji="0" sz="5300" b="0" i="1" u="none" strike="noStrike" kern="1200" cap="none" spc="-5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5300" b="0" i="1" u="none" strike="noStrike" kern="1200" cap="none" spc="7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5300" b="0" i="1" u="none" strike="noStrike" kern="1200" cap="none" spc="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User </a:t>
            </a:r>
            <a:r>
              <a:rPr kumimoji="0" sz="5300" b="0" i="1" u="none" strike="noStrike" kern="1200" cap="none" spc="2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Interface </a:t>
            </a:r>
            <a:r>
              <a:rPr kumimoji="0" sz="5300" b="0" i="1" u="none" strike="noStrike" kern="1200" cap="none" spc="9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 </a:t>
            </a:r>
            <a:r>
              <a:rPr kumimoji="0" sz="5300" b="0" i="1" u="none" strike="noStrike" kern="1200" cap="none" spc="7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software </a:t>
            </a:r>
            <a:r>
              <a:rPr kumimoji="0" sz="5300" b="0" i="1" u="none" strike="noStrike" kern="1200" cap="none" spc="3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systems</a:t>
            </a:r>
            <a:endParaRPr kumimoji="0" sz="5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38813" y="6627812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20">
                <a:moveTo>
                  <a:pt x="49275" y="13258"/>
                </a:moveTo>
                <a:lnTo>
                  <a:pt x="36956" y="13258"/>
                </a:lnTo>
                <a:lnTo>
                  <a:pt x="36956" y="160020"/>
                </a:lnTo>
                <a:lnTo>
                  <a:pt x="49275" y="160020"/>
                </a:lnTo>
                <a:lnTo>
                  <a:pt x="49275" y="13258"/>
                </a:lnTo>
                <a:close/>
              </a:path>
              <a:path w="186690" h="160020">
                <a:moveTo>
                  <a:pt x="49275" y="0"/>
                </a:moveTo>
                <a:lnTo>
                  <a:pt x="37210" y="0"/>
                </a:lnTo>
                <a:lnTo>
                  <a:pt x="0" y="21259"/>
                </a:lnTo>
                <a:lnTo>
                  <a:pt x="0" y="34289"/>
                </a:lnTo>
                <a:lnTo>
                  <a:pt x="36956" y="13258"/>
                </a:lnTo>
                <a:lnTo>
                  <a:pt x="49275" y="13258"/>
                </a:lnTo>
                <a:lnTo>
                  <a:pt x="49275" y="0"/>
                </a:lnTo>
                <a:close/>
              </a:path>
              <a:path w="186690" h="160020">
                <a:moveTo>
                  <a:pt x="186435" y="13258"/>
                </a:moveTo>
                <a:lnTo>
                  <a:pt x="174116" y="13258"/>
                </a:lnTo>
                <a:lnTo>
                  <a:pt x="174116" y="160020"/>
                </a:lnTo>
                <a:lnTo>
                  <a:pt x="186435" y="160020"/>
                </a:lnTo>
                <a:lnTo>
                  <a:pt x="186435" y="13258"/>
                </a:lnTo>
                <a:close/>
              </a:path>
              <a:path w="186690" h="160020">
                <a:moveTo>
                  <a:pt x="186435" y="0"/>
                </a:moveTo>
                <a:lnTo>
                  <a:pt x="174370" y="0"/>
                </a:lnTo>
                <a:lnTo>
                  <a:pt x="137159" y="21259"/>
                </a:lnTo>
                <a:lnTo>
                  <a:pt x="137159" y="34289"/>
                </a:lnTo>
                <a:lnTo>
                  <a:pt x="174116" y="13258"/>
                </a:lnTo>
                <a:lnTo>
                  <a:pt x="186435" y="13258"/>
                </a:lnTo>
                <a:lnTo>
                  <a:pt x="186435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060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9327" y="6367881"/>
            <a:ext cx="3615690" cy="13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2787" y="2385136"/>
            <a:ext cx="10380980" cy="230187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56540" marR="5080" lvl="0" indent="-243840" algn="l" defTabSz="914400" rtl="0" eaLnBrk="1" fontAlgn="auto" latinLnBrk="0" hangingPunct="1">
              <a:lnSpc>
                <a:spcPts val="5760"/>
              </a:lnSpc>
              <a:spcBef>
                <a:spcPts val="8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300" b="0" i="1" u="none" strike="noStrike" kern="1200" cap="none" spc="-13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APIs </a:t>
            </a:r>
            <a:r>
              <a:rPr kumimoji="0" sz="5300" b="0" i="1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 </a:t>
            </a:r>
            <a:r>
              <a:rPr kumimoji="0" sz="5300" b="0" i="1" u="none" strike="noStrike" kern="1200" cap="none" spc="5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sets </a:t>
            </a:r>
            <a:r>
              <a:rPr kumimoji="0" sz="5300" b="0" i="1" u="none" strike="noStrike" kern="1200" cap="none" spc="11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5300" b="0" i="1" u="none" strike="noStrike" kern="1200" cap="none" spc="5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requirements </a:t>
            </a:r>
            <a:r>
              <a:rPr kumimoji="0" sz="5300" b="0" i="1" u="none" strike="noStrike" kern="1200" cap="none" spc="3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 </a:t>
            </a:r>
            <a:r>
              <a:rPr kumimoji="0" sz="5300" b="0" i="1" u="none" strike="noStrike" kern="1200" cap="none" spc="6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govern </a:t>
            </a:r>
            <a:r>
              <a:rPr kumimoji="0" sz="5300" b="0" i="1" u="none" strike="noStrike" kern="1200" cap="none" spc="12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 </a:t>
            </a:r>
            <a:r>
              <a:rPr kumimoji="0" sz="5300" b="0" i="1" u="none" strike="noStrike" kern="1200" cap="none" spc="6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one </a:t>
            </a:r>
            <a:r>
              <a:rPr kumimoji="0" sz="5300" b="0" i="1" u="none" strike="noStrike" kern="1200" cap="none" spc="2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 can  </a:t>
            </a:r>
            <a:r>
              <a:rPr kumimoji="0" sz="5300" b="0" i="1" u="none" strike="noStrike" kern="1200" cap="none" spc="-3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talk </a:t>
            </a:r>
            <a:r>
              <a:rPr kumimoji="0" sz="5300" b="0" i="1" u="none" strike="noStrike" kern="1200" cap="none" spc="114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r>
              <a:rPr kumimoji="0" sz="5300" b="0" i="1" u="none" strike="noStrike" kern="1200" cap="none" spc="24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5300" b="0" i="1" u="none" strike="noStrike" kern="1200" cap="none" spc="3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another.</a:t>
            </a:r>
            <a:endParaRPr kumimoji="0" sz="5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38813" y="6624383"/>
            <a:ext cx="219710" cy="163830"/>
          </a:xfrm>
          <a:custGeom>
            <a:avLst/>
            <a:gdLst/>
            <a:ahLst/>
            <a:cxnLst/>
            <a:rect l="l" t="t" r="r" b="b"/>
            <a:pathLst>
              <a:path w="219709" h="163829">
                <a:moveTo>
                  <a:pt x="49275" y="16687"/>
                </a:moveTo>
                <a:lnTo>
                  <a:pt x="36956" y="16687"/>
                </a:lnTo>
                <a:lnTo>
                  <a:pt x="36956" y="163448"/>
                </a:lnTo>
                <a:lnTo>
                  <a:pt x="49275" y="163448"/>
                </a:lnTo>
                <a:lnTo>
                  <a:pt x="49275" y="16687"/>
                </a:lnTo>
                <a:close/>
              </a:path>
              <a:path w="219709" h="163829">
                <a:moveTo>
                  <a:pt x="49275" y="3428"/>
                </a:moveTo>
                <a:lnTo>
                  <a:pt x="37210" y="3428"/>
                </a:lnTo>
                <a:lnTo>
                  <a:pt x="0" y="24688"/>
                </a:lnTo>
                <a:lnTo>
                  <a:pt x="0" y="37718"/>
                </a:lnTo>
                <a:lnTo>
                  <a:pt x="36956" y="16687"/>
                </a:lnTo>
                <a:lnTo>
                  <a:pt x="49275" y="16687"/>
                </a:lnTo>
                <a:lnTo>
                  <a:pt x="49275" y="3428"/>
                </a:lnTo>
                <a:close/>
              </a:path>
              <a:path w="219709" h="163829">
                <a:moveTo>
                  <a:pt x="203808" y="10744"/>
                </a:moveTo>
                <a:lnTo>
                  <a:pt x="170433" y="10744"/>
                </a:lnTo>
                <a:lnTo>
                  <a:pt x="177885" y="11244"/>
                </a:lnTo>
                <a:lnTo>
                  <a:pt x="184610" y="12744"/>
                </a:lnTo>
                <a:lnTo>
                  <a:pt x="206989" y="43662"/>
                </a:lnTo>
                <a:lnTo>
                  <a:pt x="207000" y="51549"/>
                </a:lnTo>
                <a:lnTo>
                  <a:pt x="205104" y="58826"/>
                </a:lnTo>
                <a:lnTo>
                  <a:pt x="179577" y="91668"/>
                </a:lnTo>
                <a:lnTo>
                  <a:pt x="120141" y="152018"/>
                </a:lnTo>
                <a:lnTo>
                  <a:pt x="120141" y="163448"/>
                </a:lnTo>
                <a:lnTo>
                  <a:pt x="219201" y="163448"/>
                </a:lnTo>
                <a:lnTo>
                  <a:pt x="219201" y="152018"/>
                </a:lnTo>
                <a:lnTo>
                  <a:pt x="136651" y="152018"/>
                </a:lnTo>
                <a:lnTo>
                  <a:pt x="186054" y="102184"/>
                </a:lnTo>
                <a:lnTo>
                  <a:pt x="214366" y="66636"/>
                </a:lnTo>
                <a:lnTo>
                  <a:pt x="219455" y="43662"/>
                </a:lnTo>
                <a:lnTo>
                  <a:pt x="218672" y="34818"/>
                </a:lnTo>
                <a:lnTo>
                  <a:pt x="216328" y="26803"/>
                </a:lnTo>
                <a:lnTo>
                  <a:pt x="212437" y="19616"/>
                </a:lnTo>
                <a:lnTo>
                  <a:pt x="207009" y="13258"/>
                </a:lnTo>
                <a:lnTo>
                  <a:pt x="203808" y="10744"/>
                </a:lnTo>
                <a:close/>
              </a:path>
              <a:path w="219709" h="163829">
                <a:moveTo>
                  <a:pt x="170941" y="0"/>
                </a:moveTo>
                <a:lnTo>
                  <a:pt x="130347" y="16216"/>
                </a:lnTo>
                <a:lnTo>
                  <a:pt x="118363" y="42062"/>
                </a:lnTo>
                <a:lnTo>
                  <a:pt x="131571" y="42062"/>
                </a:lnTo>
                <a:lnTo>
                  <a:pt x="132841" y="33223"/>
                </a:lnTo>
                <a:lnTo>
                  <a:pt x="136525" y="26060"/>
                </a:lnTo>
                <a:lnTo>
                  <a:pt x="170433" y="10744"/>
                </a:lnTo>
                <a:lnTo>
                  <a:pt x="203808" y="10744"/>
                </a:lnTo>
                <a:lnTo>
                  <a:pt x="199624" y="7458"/>
                </a:lnTo>
                <a:lnTo>
                  <a:pt x="191166" y="3314"/>
                </a:lnTo>
                <a:lnTo>
                  <a:pt x="181613" y="828"/>
                </a:lnTo>
                <a:lnTo>
                  <a:pt x="170941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462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4023" y="1429511"/>
            <a:ext cx="2768600" cy="381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4903" y="1623441"/>
            <a:ext cx="3856990" cy="389572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264160" lvl="0" indent="0" algn="l" defTabSz="914400" rtl="0" eaLnBrk="1" fontAlgn="auto" latinLnBrk="0" hangingPunct="1">
              <a:lnSpc>
                <a:spcPct val="95500"/>
              </a:lnSpc>
              <a:spcBef>
                <a:spcPts val="25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 </a:t>
            </a:r>
            <a:r>
              <a:rPr kumimoji="0" sz="2650" b="0" i="0" u="none" strike="noStrike" kern="1200" cap="none" spc="5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would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 </a:t>
            </a:r>
            <a:r>
              <a:rPr kumimoji="0" sz="2650" b="0" i="0" u="none" strike="noStrike" kern="1200" cap="none" spc="5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like </a:t>
            </a:r>
            <a:r>
              <a:rPr kumimoji="0" sz="2650" b="0" i="0" u="none" strike="noStrike" kern="1200" cap="none" spc="6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 </a:t>
            </a:r>
            <a:r>
              <a:rPr kumimoji="0" sz="2650" b="0" i="0" u="none" strike="noStrike" kern="1200" cap="none" spc="7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power </a:t>
            </a:r>
            <a:r>
              <a:rPr kumimoji="0" sz="2650" b="0" i="0" u="none" strike="noStrike" kern="1200" cap="none" spc="-2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hair </a:t>
            </a:r>
            <a:r>
              <a:rPr kumimoji="0" sz="2650" b="0" i="0" u="none" strike="noStrike" kern="1200" cap="none" spc="3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dryer  </a:t>
            </a:r>
            <a:r>
              <a:rPr kumimoji="0" sz="2650" b="0" i="0" u="none" strike="noStrike" kern="1200" cap="none" spc="4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without </a:t>
            </a:r>
            <a:r>
              <a:rPr kumimoji="0" sz="2650" b="0" i="0" u="none" strike="noStrike" kern="1200" cap="none" spc="-2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</a:t>
            </a:r>
            <a:r>
              <a:rPr kumimoji="0" sz="2650" b="0" i="0" u="none" strike="noStrike" kern="1200" cap="none" spc="-7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outlet?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5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Open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wall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5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Strip</a:t>
            </a:r>
            <a:r>
              <a:rPr kumimoji="0" sz="265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wires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Splice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wires</a:t>
            </a:r>
            <a:r>
              <a:rPr kumimoji="0" sz="2650" b="0" i="0" u="none" strike="noStrike" kern="1200" cap="none" spc="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together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ts val="3105"/>
              </a:lnSpc>
              <a:spcBef>
                <a:spcPts val="1380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Understand </a:t>
            </a:r>
            <a:r>
              <a:rPr kumimoji="0" sz="265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2650" b="0" i="0" u="none" strike="noStrike" kern="1200" cap="none" spc="2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wires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265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wall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596885" y="1623441"/>
            <a:ext cx="3597275" cy="428879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222885" lvl="0" indent="0" algn="l" defTabSz="914400" rtl="0" eaLnBrk="1" fontAlgn="auto" latinLnBrk="0" hangingPunct="1">
              <a:lnSpc>
                <a:spcPct val="95500"/>
              </a:lnSpc>
              <a:spcBef>
                <a:spcPts val="25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650" b="0" i="0" u="none" strike="noStrike" kern="1200" cap="none" spc="4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outlet </a:t>
            </a:r>
            <a:r>
              <a:rPr kumimoji="0" sz="2650" b="0" i="0" u="none" strike="noStrike" kern="1200" cap="none" spc="-1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2650" b="0" i="0" u="none" strike="noStrike" kern="1200" cap="none" spc="-6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service 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</a:t>
            </a:r>
            <a:r>
              <a:rPr kumimoji="0" sz="2650" b="0" i="0" u="none" strike="noStrike" kern="1200" cap="none" spc="5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conforms </a:t>
            </a:r>
            <a:r>
              <a:rPr kumimoji="0" sz="2650" b="0" i="0" u="none" strike="noStrike" kern="1200" cap="none" spc="6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specifications.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8275" marR="5080" lvl="0" indent="-155575" algn="l" defTabSz="914400" rtl="0" eaLnBrk="1" fontAlgn="auto" latinLnBrk="0" hangingPunct="1">
              <a:lnSpc>
                <a:spcPct val="95600"/>
              </a:lnSpc>
              <a:spcBef>
                <a:spcPts val="149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910" algn="l"/>
              </a:tabLst>
              <a:defRPr/>
            </a:pP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Sockets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deliver </a:t>
            </a:r>
            <a:r>
              <a:rPr kumimoji="0" sz="26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120  </a:t>
            </a: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volts </a:t>
            </a:r>
            <a:r>
              <a:rPr kumimoji="0" sz="265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alternating 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current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(AC)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operating 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60Hz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8275" marR="140335" lvl="0" indent="-155575" algn="l" defTabSz="914400" rtl="0" eaLnBrk="1" fontAlgn="auto" latinLnBrk="0" hangingPunct="1">
              <a:lnSpc>
                <a:spcPts val="3050"/>
              </a:lnSpc>
              <a:spcBef>
                <a:spcPts val="156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910" algn="l"/>
              </a:tabLst>
              <a:defRPr/>
            </a:pP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Sets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expectation on 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behalf </a:t>
            </a:r>
            <a:r>
              <a:rPr kumimoji="0" sz="265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consuming  devices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2650" b="0" i="0" u="none" strike="noStrike" kern="1200" cap="none" spc="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provider.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694245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5073"/>
                </a:solidFill>
              </a:rPr>
              <a:t>An </a:t>
            </a:r>
            <a:r>
              <a:rPr spc="-135" dirty="0">
                <a:solidFill>
                  <a:srgbClr val="005073"/>
                </a:solidFill>
              </a:rPr>
              <a:t>API </a:t>
            </a:r>
            <a:r>
              <a:rPr spc="-35" dirty="0">
                <a:solidFill>
                  <a:srgbClr val="005073"/>
                </a:solidFill>
              </a:rPr>
              <a:t>is like </a:t>
            </a:r>
            <a:r>
              <a:rPr spc="-65" dirty="0">
                <a:solidFill>
                  <a:srgbClr val="005073"/>
                </a:solidFill>
              </a:rPr>
              <a:t>an </a:t>
            </a:r>
            <a:r>
              <a:rPr spc="15" dirty="0">
                <a:solidFill>
                  <a:srgbClr val="005073"/>
                </a:solidFill>
              </a:rPr>
              <a:t>electrical</a:t>
            </a:r>
            <a:r>
              <a:rPr spc="650" dirty="0">
                <a:solidFill>
                  <a:srgbClr val="005073"/>
                </a:solidFill>
              </a:rPr>
              <a:t> </a:t>
            </a:r>
            <a:r>
              <a:rPr spc="25" dirty="0">
                <a:solidFill>
                  <a:srgbClr val="005073"/>
                </a:solidFill>
              </a:rPr>
              <a:t>outlet.</a:t>
            </a:r>
          </a:p>
        </p:txBody>
      </p:sp>
    </p:spTree>
    <p:extLst>
      <p:ext uri="{BB962C8B-B14F-4D97-AF65-F5344CB8AC3E}">
        <p14:creationId xmlns:p14="http://schemas.microsoft.com/office/powerpoint/2010/main" val="1245814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324231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5073"/>
                </a:solidFill>
              </a:rPr>
              <a:t>An </a:t>
            </a:r>
            <a:r>
              <a:rPr spc="-135" dirty="0">
                <a:solidFill>
                  <a:srgbClr val="005073"/>
                </a:solidFill>
              </a:rPr>
              <a:t>API </a:t>
            </a:r>
            <a:r>
              <a:rPr spc="-35" dirty="0">
                <a:solidFill>
                  <a:srgbClr val="005073"/>
                </a:solidFill>
              </a:rPr>
              <a:t>is like</a:t>
            </a:r>
            <a:r>
              <a:rPr spc="390" dirty="0">
                <a:solidFill>
                  <a:srgbClr val="005073"/>
                </a:solidFill>
              </a:rPr>
              <a:t> </a:t>
            </a:r>
            <a:r>
              <a:rPr spc="-1205" dirty="0">
                <a:solidFill>
                  <a:srgbClr val="005073"/>
                </a:solidFill>
              </a:rPr>
              <a:t>…</a:t>
            </a:r>
          </a:p>
        </p:txBody>
      </p:sp>
      <p:sp>
        <p:nvSpPr>
          <p:cNvPr id="3" name="object 3"/>
          <p:cNvSpPr/>
          <p:nvPr/>
        </p:nvSpPr>
        <p:spPr>
          <a:xfrm>
            <a:off x="4032503" y="371856"/>
            <a:ext cx="7866888" cy="4832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5589" y="5274970"/>
            <a:ext cx="11281410" cy="840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API (Application Programming Interface) is best thought of as a</a:t>
            </a:r>
            <a:r>
              <a:rPr kumimoji="0" sz="2650" b="0" i="0" u="none" strike="noStrike" kern="1200" cap="none" spc="-125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contract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provided by one piece of computer software to</a:t>
            </a:r>
            <a:r>
              <a:rPr kumimoji="0" sz="2650" b="0" i="0" u="none" strike="noStrike" kern="1200" cap="none" spc="10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-15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another.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033269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736" y="131775"/>
            <a:ext cx="10575290" cy="1054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4050"/>
              </a:lnSpc>
              <a:spcBef>
                <a:spcPts val="95"/>
              </a:spcBef>
            </a:pPr>
            <a:r>
              <a:rPr spc="-105" dirty="0">
                <a:solidFill>
                  <a:srgbClr val="005073"/>
                </a:solidFill>
              </a:rPr>
              <a:t>APIs </a:t>
            </a:r>
            <a:r>
              <a:rPr spc="5" dirty="0">
                <a:solidFill>
                  <a:srgbClr val="005073"/>
                </a:solidFill>
              </a:rPr>
              <a:t>help </a:t>
            </a:r>
            <a:r>
              <a:rPr spc="25" dirty="0">
                <a:solidFill>
                  <a:srgbClr val="005073"/>
                </a:solidFill>
              </a:rPr>
              <a:t>developers </a:t>
            </a:r>
            <a:r>
              <a:rPr spc="35" dirty="0">
                <a:solidFill>
                  <a:srgbClr val="005073"/>
                </a:solidFill>
              </a:rPr>
              <a:t>create </a:t>
            </a:r>
            <a:r>
              <a:rPr spc="5" dirty="0">
                <a:solidFill>
                  <a:srgbClr val="005073"/>
                </a:solidFill>
              </a:rPr>
              <a:t>apps </a:t>
            </a:r>
            <a:r>
              <a:rPr spc="10" dirty="0">
                <a:solidFill>
                  <a:srgbClr val="005073"/>
                </a:solidFill>
              </a:rPr>
              <a:t>that </a:t>
            </a:r>
            <a:r>
              <a:rPr spc="30" dirty="0">
                <a:solidFill>
                  <a:srgbClr val="005073"/>
                </a:solidFill>
              </a:rPr>
              <a:t>benefit</a:t>
            </a:r>
            <a:r>
              <a:rPr spc="434" dirty="0">
                <a:solidFill>
                  <a:srgbClr val="005073"/>
                </a:solidFill>
              </a:rPr>
              <a:t> </a:t>
            </a:r>
            <a:r>
              <a:rPr spc="30" dirty="0">
                <a:solidFill>
                  <a:srgbClr val="005073"/>
                </a:solidFill>
              </a:rPr>
              <a:t>the</a:t>
            </a:r>
          </a:p>
          <a:p>
            <a:pPr marL="12700">
              <a:lnSpc>
                <a:spcPts val="4050"/>
              </a:lnSpc>
            </a:pPr>
            <a:r>
              <a:rPr spc="35" dirty="0">
                <a:solidFill>
                  <a:srgbClr val="005073"/>
                </a:solidFill>
              </a:rPr>
              <a:t>end</a:t>
            </a:r>
            <a:r>
              <a:rPr spc="-30" dirty="0">
                <a:solidFill>
                  <a:srgbClr val="005073"/>
                </a:solidFill>
              </a:rPr>
              <a:t> </a:t>
            </a:r>
            <a:r>
              <a:rPr spc="5" dirty="0">
                <a:solidFill>
                  <a:srgbClr val="005073"/>
                </a:solidFill>
              </a:rPr>
              <a:t>user.</a:t>
            </a:r>
          </a:p>
        </p:txBody>
      </p:sp>
      <p:sp>
        <p:nvSpPr>
          <p:cNvPr id="3" name="object 3"/>
          <p:cNvSpPr/>
          <p:nvPr/>
        </p:nvSpPr>
        <p:spPr>
          <a:xfrm>
            <a:off x="3142488" y="1414272"/>
            <a:ext cx="2801620" cy="2207260"/>
          </a:xfrm>
          <a:custGeom>
            <a:avLst/>
            <a:gdLst/>
            <a:ahLst/>
            <a:cxnLst/>
            <a:rect l="l" t="t" r="r" b="b"/>
            <a:pathLst>
              <a:path w="2801620" h="2207260">
                <a:moveTo>
                  <a:pt x="2249424" y="0"/>
                </a:moveTo>
                <a:lnTo>
                  <a:pt x="2249424" y="275843"/>
                </a:lnTo>
                <a:lnTo>
                  <a:pt x="965453" y="275843"/>
                </a:lnTo>
                <a:lnTo>
                  <a:pt x="917273" y="277025"/>
                </a:lnTo>
                <a:lnTo>
                  <a:pt x="869703" y="280533"/>
                </a:lnTo>
                <a:lnTo>
                  <a:pt x="822799" y="286313"/>
                </a:lnTo>
                <a:lnTo>
                  <a:pt x="776617" y="294308"/>
                </a:lnTo>
                <a:lnTo>
                  <a:pt x="731212" y="304464"/>
                </a:lnTo>
                <a:lnTo>
                  <a:pt x="686639" y="316725"/>
                </a:lnTo>
                <a:lnTo>
                  <a:pt x="642954" y="331035"/>
                </a:lnTo>
                <a:lnTo>
                  <a:pt x="600212" y="347341"/>
                </a:lnTo>
                <a:lnTo>
                  <a:pt x="558468" y="365585"/>
                </a:lnTo>
                <a:lnTo>
                  <a:pt x="517778" y="385713"/>
                </a:lnTo>
                <a:lnTo>
                  <a:pt x="478197" y="407669"/>
                </a:lnTo>
                <a:lnTo>
                  <a:pt x="439780" y="431399"/>
                </a:lnTo>
                <a:lnTo>
                  <a:pt x="402583" y="456847"/>
                </a:lnTo>
                <a:lnTo>
                  <a:pt x="366661" y="483956"/>
                </a:lnTo>
                <a:lnTo>
                  <a:pt x="332069" y="512673"/>
                </a:lnTo>
                <a:lnTo>
                  <a:pt x="298863" y="542942"/>
                </a:lnTo>
                <a:lnTo>
                  <a:pt x="267098" y="574707"/>
                </a:lnTo>
                <a:lnTo>
                  <a:pt x="236829" y="607913"/>
                </a:lnTo>
                <a:lnTo>
                  <a:pt x="208112" y="642505"/>
                </a:lnTo>
                <a:lnTo>
                  <a:pt x="181003" y="678427"/>
                </a:lnTo>
                <a:lnTo>
                  <a:pt x="155555" y="715624"/>
                </a:lnTo>
                <a:lnTo>
                  <a:pt x="131825" y="754041"/>
                </a:lnTo>
                <a:lnTo>
                  <a:pt x="109869" y="793622"/>
                </a:lnTo>
                <a:lnTo>
                  <a:pt x="89741" y="834312"/>
                </a:lnTo>
                <a:lnTo>
                  <a:pt x="71497" y="876056"/>
                </a:lnTo>
                <a:lnTo>
                  <a:pt x="55191" y="918798"/>
                </a:lnTo>
                <a:lnTo>
                  <a:pt x="40881" y="962483"/>
                </a:lnTo>
                <a:lnTo>
                  <a:pt x="28620" y="1007056"/>
                </a:lnTo>
                <a:lnTo>
                  <a:pt x="18464" y="1052461"/>
                </a:lnTo>
                <a:lnTo>
                  <a:pt x="10469" y="1098643"/>
                </a:lnTo>
                <a:lnTo>
                  <a:pt x="4689" y="1145547"/>
                </a:lnTo>
                <a:lnTo>
                  <a:pt x="1181" y="1193117"/>
                </a:lnTo>
                <a:lnTo>
                  <a:pt x="0" y="1241298"/>
                </a:lnTo>
                <a:lnTo>
                  <a:pt x="0" y="2206752"/>
                </a:lnTo>
                <a:lnTo>
                  <a:pt x="551688" y="2206752"/>
                </a:lnTo>
                <a:lnTo>
                  <a:pt x="551688" y="1241298"/>
                </a:lnTo>
                <a:lnTo>
                  <a:pt x="554472" y="1193052"/>
                </a:lnTo>
                <a:lnTo>
                  <a:pt x="562618" y="1146438"/>
                </a:lnTo>
                <a:lnTo>
                  <a:pt x="575814" y="1101769"/>
                </a:lnTo>
                <a:lnTo>
                  <a:pt x="593751" y="1059353"/>
                </a:lnTo>
                <a:lnTo>
                  <a:pt x="616117" y="1019502"/>
                </a:lnTo>
                <a:lnTo>
                  <a:pt x="642601" y="982526"/>
                </a:lnTo>
                <a:lnTo>
                  <a:pt x="672893" y="948737"/>
                </a:lnTo>
                <a:lnTo>
                  <a:pt x="706682" y="918445"/>
                </a:lnTo>
                <a:lnTo>
                  <a:pt x="743658" y="891961"/>
                </a:lnTo>
                <a:lnTo>
                  <a:pt x="783509" y="869595"/>
                </a:lnTo>
                <a:lnTo>
                  <a:pt x="825925" y="851658"/>
                </a:lnTo>
                <a:lnTo>
                  <a:pt x="870594" y="838462"/>
                </a:lnTo>
                <a:lnTo>
                  <a:pt x="917208" y="830316"/>
                </a:lnTo>
                <a:lnTo>
                  <a:pt x="965453" y="827531"/>
                </a:lnTo>
                <a:lnTo>
                  <a:pt x="2525268" y="827531"/>
                </a:lnTo>
                <a:lnTo>
                  <a:pt x="2801112" y="551688"/>
                </a:lnTo>
                <a:lnTo>
                  <a:pt x="2249424" y="0"/>
                </a:lnTo>
                <a:close/>
              </a:path>
              <a:path w="2801620" h="2207260">
                <a:moveTo>
                  <a:pt x="2525268" y="827531"/>
                </a:moveTo>
                <a:lnTo>
                  <a:pt x="2249424" y="827531"/>
                </a:lnTo>
                <a:lnTo>
                  <a:pt x="2249424" y="1103376"/>
                </a:lnTo>
                <a:lnTo>
                  <a:pt x="2525268" y="827531"/>
                </a:lnTo>
                <a:close/>
              </a:path>
            </a:pathLst>
          </a:custGeom>
          <a:solidFill>
            <a:srgbClr val="00BBE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0544" y="4181855"/>
            <a:ext cx="2801620" cy="2209800"/>
          </a:xfrm>
          <a:custGeom>
            <a:avLst/>
            <a:gdLst/>
            <a:ahLst/>
            <a:cxnLst/>
            <a:rect l="l" t="t" r="r" b="b"/>
            <a:pathLst>
              <a:path w="2801620" h="2209800">
                <a:moveTo>
                  <a:pt x="552450" y="1104900"/>
                </a:moveTo>
                <a:lnTo>
                  <a:pt x="0" y="1657350"/>
                </a:lnTo>
                <a:lnTo>
                  <a:pt x="552450" y="2209800"/>
                </a:lnTo>
                <a:lnTo>
                  <a:pt x="552450" y="1933575"/>
                </a:lnTo>
                <a:lnTo>
                  <a:pt x="1834260" y="1933575"/>
                </a:lnTo>
                <a:lnTo>
                  <a:pt x="1882521" y="1932391"/>
                </a:lnTo>
                <a:lnTo>
                  <a:pt x="1930169" y="1928879"/>
                </a:lnTo>
                <a:lnTo>
                  <a:pt x="1977148" y="1923092"/>
                </a:lnTo>
                <a:lnTo>
                  <a:pt x="2023403" y="1915087"/>
                </a:lnTo>
                <a:lnTo>
                  <a:pt x="2068879" y="1904919"/>
                </a:lnTo>
                <a:lnTo>
                  <a:pt x="2113521" y="1892642"/>
                </a:lnTo>
                <a:lnTo>
                  <a:pt x="2157273" y="1878314"/>
                </a:lnTo>
                <a:lnTo>
                  <a:pt x="2200080" y="1861988"/>
                </a:lnTo>
                <a:lnTo>
                  <a:pt x="2241886" y="1843721"/>
                </a:lnTo>
                <a:lnTo>
                  <a:pt x="2282636" y="1823567"/>
                </a:lnTo>
                <a:lnTo>
                  <a:pt x="2322274" y="1801583"/>
                </a:lnTo>
                <a:lnTo>
                  <a:pt x="2360747" y="1777823"/>
                </a:lnTo>
                <a:lnTo>
                  <a:pt x="2397997" y="1752343"/>
                </a:lnTo>
                <a:lnTo>
                  <a:pt x="2433969" y="1725199"/>
                </a:lnTo>
                <a:lnTo>
                  <a:pt x="2468609" y="1696445"/>
                </a:lnTo>
                <a:lnTo>
                  <a:pt x="2501861" y="1666138"/>
                </a:lnTo>
                <a:lnTo>
                  <a:pt x="2533669" y="1634332"/>
                </a:lnTo>
                <a:lnTo>
                  <a:pt x="2563979" y="1601083"/>
                </a:lnTo>
                <a:lnTo>
                  <a:pt x="2592734" y="1566446"/>
                </a:lnTo>
                <a:lnTo>
                  <a:pt x="2619880" y="1530477"/>
                </a:lnTo>
                <a:lnTo>
                  <a:pt x="2645360" y="1493231"/>
                </a:lnTo>
                <a:lnTo>
                  <a:pt x="2669121" y="1454764"/>
                </a:lnTo>
                <a:lnTo>
                  <a:pt x="2691106" y="1415130"/>
                </a:lnTo>
                <a:lnTo>
                  <a:pt x="2707926" y="1381125"/>
                </a:lnTo>
                <a:lnTo>
                  <a:pt x="552450" y="1381125"/>
                </a:lnTo>
                <a:lnTo>
                  <a:pt x="552450" y="1104900"/>
                </a:lnTo>
                <a:close/>
              </a:path>
              <a:path w="2801620" h="2209800">
                <a:moveTo>
                  <a:pt x="2801111" y="0"/>
                </a:moveTo>
                <a:lnTo>
                  <a:pt x="2248661" y="0"/>
                </a:lnTo>
                <a:lnTo>
                  <a:pt x="2248661" y="966851"/>
                </a:lnTo>
                <a:lnTo>
                  <a:pt x="2245873" y="1015151"/>
                </a:lnTo>
                <a:lnTo>
                  <a:pt x="2237716" y="1061818"/>
                </a:lnTo>
                <a:lnTo>
                  <a:pt x="2224501" y="1106540"/>
                </a:lnTo>
                <a:lnTo>
                  <a:pt x="2206539" y="1149007"/>
                </a:lnTo>
                <a:lnTo>
                  <a:pt x="2184141" y="1188907"/>
                </a:lnTo>
                <a:lnTo>
                  <a:pt x="2157618" y="1225928"/>
                </a:lnTo>
                <a:lnTo>
                  <a:pt x="2127281" y="1259760"/>
                </a:lnTo>
                <a:lnTo>
                  <a:pt x="2093442" y="1290091"/>
                </a:lnTo>
                <a:lnTo>
                  <a:pt x="2056410" y="1316610"/>
                </a:lnTo>
                <a:lnTo>
                  <a:pt x="2016498" y="1339005"/>
                </a:lnTo>
                <a:lnTo>
                  <a:pt x="1974016" y="1356965"/>
                </a:lnTo>
                <a:lnTo>
                  <a:pt x="1929275" y="1370180"/>
                </a:lnTo>
                <a:lnTo>
                  <a:pt x="1882586" y="1378336"/>
                </a:lnTo>
                <a:lnTo>
                  <a:pt x="1834260" y="1381125"/>
                </a:lnTo>
                <a:lnTo>
                  <a:pt x="2707926" y="1381125"/>
                </a:lnTo>
                <a:lnTo>
                  <a:pt x="2729527" y="1332587"/>
                </a:lnTo>
                <a:lnTo>
                  <a:pt x="2745852" y="1289788"/>
                </a:lnTo>
                <a:lnTo>
                  <a:pt x="2760181" y="1246044"/>
                </a:lnTo>
                <a:lnTo>
                  <a:pt x="2772457" y="1201412"/>
                </a:lnTo>
                <a:lnTo>
                  <a:pt x="2782625" y="1155945"/>
                </a:lnTo>
                <a:lnTo>
                  <a:pt x="2790630" y="1109700"/>
                </a:lnTo>
                <a:lnTo>
                  <a:pt x="2796416" y="1062733"/>
                </a:lnTo>
                <a:lnTo>
                  <a:pt x="2799928" y="1015098"/>
                </a:lnTo>
                <a:lnTo>
                  <a:pt x="2801111" y="966851"/>
                </a:lnTo>
                <a:lnTo>
                  <a:pt x="2801111" y="0"/>
                </a:lnTo>
                <a:close/>
              </a:path>
            </a:pathLst>
          </a:custGeom>
          <a:solidFill>
            <a:srgbClr val="00BBE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75119" y="4367784"/>
            <a:ext cx="3295015" cy="768350"/>
          </a:xfrm>
          <a:prstGeom prst="rect">
            <a:avLst/>
          </a:prstGeom>
          <a:solidFill>
            <a:srgbClr val="676767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" marR="0" lvl="0" indent="0" algn="ctr" defTabSz="914400" rtl="0" eaLnBrk="1" fontAlgn="auto" latinLnBrk="0" hangingPunct="1">
              <a:lnSpc>
                <a:spcPts val="273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Yelp 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asks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r>
              <a:rPr kumimoji="0" sz="2400" b="0" i="0" u="none" strike="noStrike" kern="1200" cap="none" spc="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810" marR="0" lvl="0" indent="0" algn="ctr" defTabSz="914400" rtl="0" eaLnBrk="1" fontAlgn="auto" latinLnBrk="0" hangingPunct="1">
              <a:lnSpc>
                <a:spcPts val="27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5656" y="2444495"/>
            <a:ext cx="2600325" cy="1091565"/>
          </a:xfrm>
          <a:prstGeom prst="rect">
            <a:avLst/>
          </a:prstGeom>
          <a:solidFill>
            <a:srgbClr val="676767"/>
          </a:solidFill>
        </p:spPr>
        <p:txBody>
          <a:bodyPr vert="horz" wrap="square" lIns="0" tIns="46990" rIns="0" bIns="0" rtlCol="0">
            <a:spAutoFit/>
          </a:bodyPr>
          <a:lstStyle/>
          <a:p>
            <a:pPr marL="135255" marR="124460" lvl="0" indent="-635" algn="ctr" defTabSz="914400" rtl="0" eaLnBrk="1" fontAlgn="auto" latinLnBrk="0" hangingPunct="1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Google Maps 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returns map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 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via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API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47815" y="1682495"/>
            <a:ext cx="3078480" cy="2063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5656" y="3849623"/>
            <a:ext cx="3645408" cy="1606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167871" y="1338072"/>
            <a:ext cx="890016" cy="8900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226295" y="1414272"/>
            <a:ext cx="1582420" cy="646430"/>
          </a:xfrm>
          <a:custGeom>
            <a:avLst/>
            <a:gdLst/>
            <a:ahLst/>
            <a:cxnLst/>
            <a:rect l="l" t="t" r="r" b="b"/>
            <a:pathLst>
              <a:path w="1582420" h="646430">
                <a:moveTo>
                  <a:pt x="1258824" y="0"/>
                </a:moveTo>
                <a:lnTo>
                  <a:pt x="1258824" y="161543"/>
                </a:lnTo>
                <a:lnTo>
                  <a:pt x="0" y="161543"/>
                </a:lnTo>
                <a:lnTo>
                  <a:pt x="0" y="484631"/>
                </a:lnTo>
                <a:lnTo>
                  <a:pt x="1258824" y="484631"/>
                </a:lnTo>
                <a:lnTo>
                  <a:pt x="1258824" y="646176"/>
                </a:lnTo>
                <a:lnTo>
                  <a:pt x="1581911" y="323088"/>
                </a:lnTo>
                <a:lnTo>
                  <a:pt x="1258824" y="0"/>
                </a:lnTo>
                <a:close/>
              </a:path>
            </a:pathLst>
          </a:custGeom>
          <a:solidFill>
            <a:srgbClr val="00BBE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125456" y="2389632"/>
            <a:ext cx="1978660" cy="1755775"/>
          </a:xfrm>
          <a:custGeom>
            <a:avLst/>
            <a:gdLst/>
            <a:ahLst/>
            <a:cxnLst/>
            <a:rect l="l" t="t" r="r" b="b"/>
            <a:pathLst>
              <a:path w="1978659" h="1755775">
                <a:moveTo>
                  <a:pt x="0" y="1755648"/>
                </a:moveTo>
                <a:lnTo>
                  <a:pt x="1978152" y="1755648"/>
                </a:lnTo>
                <a:lnTo>
                  <a:pt x="1978152" y="0"/>
                </a:lnTo>
                <a:lnTo>
                  <a:pt x="0" y="0"/>
                </a:lnTo>
                <a:lnTo>
                  <a:pt x="0" y="1755648"/>
                </a:lnTo>
                <a:close/>
              </a:path>
            </a:pathLst>
          </a:custGeom>
          <a:solidFill>
            <a:srgbClr val="00BBE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35259" y="2386660"/>
            <a:ext cx="1564640" cy="170942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9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Users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sees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list </a:t>
            </a:r>
            <a:r>
              <a:rPr kumimoji="0" sz="24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restaura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ts 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close </a:t>
            </a:r>
            <a:r>
              <a:rPr kumimoji="0" sz="24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them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7494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9327" y="6367881"/>
            <a:ext cx="3615690" cy="13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2787" y="2750896"/>
            <a:ext cx="9879965" cy="1569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606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300" b="0" i="1" u="none" strike="noStrike" kern="1200" cap="none" spc="-13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APIs </a:t>
            </a:r>
            <a:r>
              <a:rPr kumimoji="0" sz="5300" b="0" i="1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 </a:t>
            </a:r>
            <a:r>
              <a:rPr kumimoji="0" sz="5300" b="0" i="1" u="none" strike="noStrike" kern="1200" cap="none" spc="8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often referred </a:t>
            </a:r>
            <a:r>
              <a:rPr kumimoji="0" sz="5300" b="0" i="1" u="none" strike="noStrike" kern="1200" cap="none" spc="114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5300" b="0" i="1" u="none" strike="noStrike" kern="1200" cap="none" spc="-7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</a:t>
            </a:r>
            <a:r>
              <a:rPr kumimoji="0" sz="5300" b="0" i="1" u="none" strike="noStrike" kern="1200" cap="none" spc="52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5300" b="0" i="1" u="none" strike="noStrike" kern="1200" cap="none" spc="10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“an</a:t>
            </a:r>
            <a:endParaRPr kumimoji="0" sz="5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56540" marR="0" lvl="0" indent="0" algn="l" defTabSz="914400" rtl="0" eaLnBrk="1" fontAlgn="auto" latinLnBrk="0" hangingPunct="1">
              <a:lnSpc>
                <a:spcPts val="60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300" b="0" i="1" u="none" strike="noStrike" kern="1200" cap="none" spc="3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engine </a:t>
            </a:r>
            <a:r>
              <a:rPr kumimoji="0" sz="5300" b="0" i="1" u="none" strike="noStrike" kern="1200" cap="none" spc="10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5300" b="0" i="1" u="none" strike="noStrike" kern="1200" cap="none" spc="21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5300" b="0" i="1" u="none" strike="noStrike" kern="1200" cap="none" spc="3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innovation.”</a:t>
            </a:r>
            <a:endParaRPr kumimoji="0" sz="5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3275" y="5183835"/>
            <a:ext cx="3881754" cy="4724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900" b="0" i="0" u="none" strike="noStrike" kern="1200" cap="none" spc="6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-- </a:t>
            </a:r>
            <a:r>
              <a:rPr kumimoji="0" sz="29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Programmable</a:t>
            </a:r>
            <a:r>
              <a:rPr kumimoji="0" sz="2900" b="0" i="0" u="none" strike="noStrike" kern="1200" cap="none" spc="-5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900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endParaRPr kumimoji="0" sz="2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838813" y="6624383"/>
            <a:ext cx="223520" cy="167005"/>
          </a:xfrm>
          <a:custGeom>
            <a:avLst/>
            <a:gdLst/>
            <a:ahLst/>
            <a:cxnLst/>
            <a:rect l="l" t="t" r="r" b="b"/>
            <a:pathLst>
              <a:path w="223520" h="167004">
                <a:moveTo>
                  <a:pt x="49275" y="16687"/>
                </a:moveTo>
                <a:lnTo>
                  <a:pt x="36956" y="16687"/>
                </a:lnTo>
                <a:lnTo>
                  <a:pt x="36956" y="163448"/>
                </a:lnTo>
                <a:lnTo>
                  <a:pt x="49275" y="163448"/>
                </a:lnTo>
                <a:lnTo>
                  <a:pt x="49275" y="16687"/>
                </a:lnTo>
                <a:close/>
              </a:path>
              <a:path w="223520" h="167004">
                <a:moveTo>
                  <a:pt x="49275" y="3428"/>
                </a:moveTo>
                <a:lnTo>
                  <a:pt x="37210" y="3428"/>
                </a:lnTo>
                <a:lnTo>
                  <a:pt x="0" y="24688"/>
                </a:lnTo>
                <a:lnTo>
                  <a:pt x="0" y="37718"/>
                </a:lnTo>
                <a:lnTo>
                  <a:pt x="36956" y="16687"/>
                </a:lnTo>
                <a:lnTo>
                  <a:pt x="49275" y="16687"/>
                </a:lnTo>
                <a:lnTo>
                  <a:pt x="49275" y="3428"/>
                </a:lnTo>
                <a:close/>
              </a:path>
              <a:path w="223520" h="167004">
                <a:moveTo>
                  <a:pt x="174878" y="0"/>
                </a:moveTo>
                <a:lnTo>
                  <a:pt x="137286" y="15544"/>
                </a:lnTo>
                <a:lnTo>
                  <a:pt x="118711" y="66065"/>
                </a:lnTo>
                <a:lnTo>
                  <a:pt x="117541" y="92125"/>
                </a:lnTo>
                <a:lnTo>
                  <a:pt x="118121" y="106013"/>
                </a:lnTo>
                <a:lnTo>
                  <a:pt x="135897" y="152990"/>
                </a:lnTo>
                <a:lnTo>
                  <a:pt x="171830" y="166877"/>
                </a:lnTo>
                <a:lnTo>
                  <a:pt x="181546" y="166106"/>
                </a:lnTo>
                <a:lnTo>
                  <a:pt x="190499" y="163791"/>
                </a:lnTo>
                <a:lnTo>
                  <a:pt x="198691" y="159933"/>
                </a:lnTo>
                <a:lnTo>
                  <a:pt x="203918" y="156133"/>
                </a:lnTo>
                <a:lnTo>
                  <a:pt x="172084" y="156133"/>
                </a:lnTo>
                <a:lnTo>
                  <a:pt x="162986" y="155276"/>
                </a:lnTo>
                <a:lnTo>
                  <a:pt x="134143" y="127901"/>
                </a:lnTo>
                <a:lnTo>
                  <a:pt x="131571" y="110413"/>
                </a:lnTo>
                <a:lnTo>
                  <a:pt x="132214" y="102312"/>
                </a:lnTo>
                <a:lnTo>
                  <a:pt x="134143" y="94926"/>
                </a:lnTo>
                <a:lnTo>
                  <a:pt x="137358" y="88253"/>
                </a:lnTo>
                <a:lnTo>
                  <a:pt x="139096" y="85953"/>
                </a:lnTo>
                <a:lnTo>
                  <a:pt x="129539" y="85953"/>
                </a:lnTo>
                <a:lnTo>
                  <a:pt x="132869" y="52949"/>
                </a:lnTo>
                <a:lnTo>
                  <a:pt x="141509" y="29375"/>
                </a:lnTo>
                <a:lnTo>
                  <a:pt x="155436" y="15230"/>
                </a:lnTo>
                <a:lnTo>
                  <a:pt x="174625" y="10515"/>
                </a:lnTo>
                <a:lnTo>
                  <a:pt x="205616" y="10515"/>
                </a:lnTo>
                <a:lnTo>
                  <a:pt x="204596" y="9601"/>
                </a:lnTo>
                <a:lnTo>
                  <a:pt x="198024" y="5400"/>
                </a:lnTo>
                <a:lnTo>
                  <a:pt x="190880" y="2400"/>
                </a:lnTo>
                <a:lnTo>
                  <a:pt x="183165" y="600"/>
                </a:lnTo>
                <a:lnTo>
                  <a:pt x="174878" y="0"/>
                </a:lnTo>
                <a:close/>
              </a:path>
              <a:path w="223520" h="167004">
                <a:moveTo>
                  <a:pt x="204834" y="69951"/>
                </a:moveTo>
                <a:lnTo>
                  <a:pt x="171450" y="69951"/>
                </a:lnTo>
                <a:lnTo>
                  <a:pt x="179375" y="70565"/>
                </a:lnTo>
                <a:lnTo>
                  <a:pt x="186562" y="72409"/>
                </a:lnTo>
                <a:lnTo>
                  <a:pt x="210183" y="103270"/>
                </a:lnTo>
                <a:lnTo>
                  <a:pt x="210946" y="113614"/>
                </a:lnTo>
                <a:lnTo>
                  <a:pt x="210304" y="122258"/>
                </a:lnTo>
                <a:lnTo>
                  <a:pt x="180371" y="155347"/>
                </a:lnTo>
                <a:lnTo>
                  <a:pt x="172084" y="156133"/>
                </a:lnTo>
                <a:lnTo>
                  <a:pt x="203918" y="156133"/>
                </a:lnTo>
                <a:lnTo>
                  <a:pt x="223519" y="112699"/>
                </a:lnTo>
                <a:lnTo>
                  <a:pt x="222734" y="101898"/>
                </a:lnTo>
                <a:lnTo>
                  <a:pt x="220376" y="92125"/>
                </a:lnTo>
                <a:lnTo>
                  <a:pt x="216447" y="83381"/>
                </a:lnTo>
                <a:lnTo>
                  <a:pt x="210946" y="75666"/>
                </a:lnTo>
                <a:lnTo>
                  <a:pt x="204834" y="69951"/>
                </a:lnTo>
                <a:close/>
              </a:path>
              <a:path w="223520" h="167004">
                <a:moveTo>
                  <a:pt x="172973" y="59435"/>
                </a:moveTo>
                <a:lnTo>
                  <a:pt x="137366" y="74580"/>
                </a:lnTo>
                <a:lnTo>
                  <a:pt x="129539" y="85953"/>
                </a:lnTo>
                <a:lnTo>
                  <a:pt x="139096" y="85953"/>
                </a:lnTo>
                <a:lnTo>
                  <a:pt x="141858" y="82295"/>
                </a:lnTo>
                <a:lnTo>
                  <a:pt x="148000" y="76895"/>
                </a:lnTo>
                <a:lnTo>
                  <a:pt x="154987" y="73037"/>
                </a:lnTo>
                <a:lnTo>
                  <a:pt x="162808" y="70723"/>
                </a:lnTo>
                <a:lnTo>
                  <a:pt x="171450" y="69951"/>
                </a:lnTo>
                <a:lnTo>
                  <a:pt x="204834" y="69951"/>
                </a:lnTo>
                <a:lnTo>
                  <a:pt x="203352" y="68565"/>
                </a:lnTo>
                <a:lnTo>
                  <a:pt x="194484" y="63493"/>
                </a:lnTo>
                <a:lnTo>
                  <a:pt x="184354" y="60450"/>
                </a:lnTo>
                <a:lnTo>
                  <a:pt x="172973" y="59435"/>
                </a:lnTo>
                <a:close/>
              </a:path>
              <a:path w="223520" h="167004">
                <a:moveTo>
                  <a:pt x="205616" y="10515"/>
                </a:moveTo>
                <a:lnTo>
                  <a:pt x="181863" y="10515"/>
                </a:lnTo>
                <a:lnTo>
                  <a:pt x="188213" y="12115"/>
                </a:lnTo>
                <a:lnTo>
                  <a:pt x="199643" y="18973"/>
                </a:lnTo>
                <a:lnTo>
                  <a:pt x="203834" y="24383"/>
                </a:lnTo>
                <a:lnTo>
                  <a:pt x="205866" y="31546"/>
                </a:lnTo>
                <a:lnTo>
                  <a:pt x="219201" y="31546"/>
                </a:lnTo>
                <a:lnTo>
                  <a:pt x="216991" y="25117"/>
                </a:lnTo>
                <a:lnTo>
                  <a:pt x="213804" y="19316"/>
                </a:lnTo>
                <a:lnTo>
                  <a:pt x="209665" y="14144"/>
                </a:lnTo>
                <a:lnTo>
                  <a:pt x="205616" y="10515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C4436-66F1-DE42-8D19-057DCA46E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6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ts val="3100"/>
              </a:lnSpc>
              <a:spcBef>
                <a:spcPts val="115"/>
              </a:spcBef>
            </a:pPr>
            <a:r>
              <a:rPr spc="10" dirty="0"/>
              <a:t>Designed </a:t>
            </a:r>
            <a:r>
              <a:rPr spc="50" dirty="0"/>
              <a:t>for </a:t>
            </a:r>
            <a:r>
              <a:rPr spc="-125" dirty="0"/>
              <a:t>Humans… </a:t>
            </a:r>
            <a:r>
              <a:rPr spc="25" dirty="0"/>
              <a:t>so</a:t>
            </a:r>
            <a:r>
              <a:rPr spc="114" dirty="0"/>
              <a:t> </a:t>
            </a:r>
            <a:r>
              <a:rPr spc="55" dirty="0"/>
              <a:t>more</a:t>
            </a:r>
          </a:p>
          <a:p>
            <a:pPr marL="12700">
              <a:lnSpc>
                <a:spcPts val="3100"/>
              </a:lnSpc>
            </a:pPr>
            <a:r>
              <a:rPr spc="-65" dirty="0"/>
              <a:t>a </a:t>
            </a:r>
            <a:r>
              <a:rPr spc="-90" dirty="0"/>
              <a:t>UI </a:t>
            </a:r>
            <a:r>
              <a:rPr spc="10" dirty="0"/>
              <a:t>than</a:t>
            </a:r>
            <a:r>
              <a:rPr spc="175" dirty="0"/>
              <a:t> </a:t>
            </a:r>
            <a:r>
              <a:rPr spc="-85" dirty="0"/>
              <a:t>API</a:t>
            </a:r>
          </a:p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pc="25" dirty="0">
                <a:solidFill>
                  <a:srgbClr val="282828"/>
                </a:solidFill>
              </a:rPr>
              <a:t>but...</a:t>
            </a:r>
          </a:p>
          <a:p>
            <a:pPr marL="167640" indent="-154940">
              <a:lnSpc>
                <a:spcPct val="100000"/>
              </a:lnSpc>
              <a:spcBef>
                <a:spcPts val="1375"/>
              </a:spcBef>
              <a:buSzPct val="60377"/>
              <a:buChar char="•"/>
              <a:tabLst>
                <a:tab pos="168275" algn="l"/>
              </a:tabLst>
            </a:pPr>
            <a:r>
              <a:rPr spc="30" dirty="0">
                <a:solidFill>
                  <a:srgbClr val="282828"/>
                </a:solidFill>
              </a:rPr>
              <a:t>Network </a:t>
            </a:r>
            <a:r>
              <a:rPr spc="10" dirty="0">
                <a:solidFill>
                  <a:srgbClr val="282828"/>
                </a:solidFill>
              </a:rPr>
              <a:t>Management</a:t>
            </a:r>
            <a:r>
              <a:rPr spc="100" dirty="0">
                <a:solidFill>
                  <a:srgbClr val="282828"/>
                </a:solidFill>
              </a:rPr>
              <a:t> </a:t>
            </a:r>
            <a:r>
              <a:rPr spc="10" dirty="0">
                <a:solidFill>
                  <a:srgbClr val="282828"/>
                </a:solidFill>
              </a:rPr>
              <a:t>Systems</a:t>
            </a:r>
          </a:p>
          <a:p>
            <a:pPr marL="167640" indent="-154940">
              <a:lnSpc>
                <a:spcPct val="100000"/>
              </a:lnSpc>
              <a:spcBef>
                <a:spcPts val="1355"/>
              </a:spcBef>
              <a:buSzPct val="60377"/>
              <a:buChar char="•"/>
              <a:tabLst>
                <a:tab pos="168275" algn="l"/>
              </a:tabLst>
            </a:pPr>
            <a:r>
              <a:rPr spc="0" dirty="0">
                <a:solidFill>
                  <a:srgbClr val="282828"/>
                </a:solidFill>
              </a:rPr>
              <a:t>Expect</a:t>
            </a:r>
            <a:r>
              <a:rPr spc="25" dirty="0">
                <a:solidFill>
                  <a:srgbClr val="282828"/>
                </a:solidFill>
              </a:rPr>
              <a:t> Scripts</a:t>
            </a:r>
          </a:p>
          <a:p>
            <a:pPr marL="167640" indent="-154940">
              <a:lnSpc>
                <a:spcPct val="100000"/>
              </a:lnSpc>
              <a:spcBef>
                <a:spcPts val="1360"/>
              </a:spcBef>
              <a:buSzPct val="60377"/>
              <a:buChar char="•"/>
              <a:tabLst>
                <a:tab pos="168275" algn="l"/>
              </a:tabLst>
            </a:pPr>
            <a:r>
              <a:rPr spc="5" dirty="0">
                <a:solidFill>
                  <a:srgbClr val="282828"/>
                </a:solidFill>
              </a:rPr>
              <a:t>Paramiko/Netmiko</a:t>
            </a:r>
          </a:p>
          <a:p>
            <a:pPr marL="167640" indent="-154940">
              <a:lnSpc>
                <a:spcPct val="100000"/>
              </a:lnSpc>
              <a:spcBef>
                <a:spcPts val="1355"/>
              </a:spcBef>
              <a:buSzPct val="60377"/>
              <a:buChar char="•"/>
              <a:tabLst>
                <a:tab pos="168275" algn="l"/>
              </a:tabLst>
            </a:pPr>
            <a:r>
              <a:rPr spc="-25" dirty="0">
                <a:solidFill>
                  <a:srgbClr val="282828"/>
                </a:solidFill>
              </a:rPr>
              <a:t>NAPALM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644715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>
                <a:solidFill>
                  <a:srgbClr val="005073"/>
                </a:solidFill>
              </a:rPr>
              <a:t>Command </a:t>
            </a:r>
            <a:r>
              <a:rPr spc="-25" dirty="0">
                <a:solidFill>
                  <a:srgbClr val="005073"/>
                </a:solidFill>
              </a:rPr>
              <a:t>Line </a:t>
            </a:r>
            <a:r>
              <a:rPr spc="5" dirty="0">
                <a:solidFill>
                  <a:srgbClr val="005073"/>
                </a:solidFill>
              </a:rPr>
              <a:t>Interface</a:t>
            </a:r>
            <a:r>
              <a:rPr spc="175" dirty="0">
                <a:solidFill>
                  <a:srgbClr val="005073"/>
                </a:solidFill>
              </a:rPr>
              <a:t> </a:t>
            </a:r>
            <a:r>
              <a:rPr spc="-50" dirty="0">
                <a:solidFill>
                  <a:srgbClr val="005073"/>
                </a:solidFill>
              </a:rPr>
              <a:t>(CLI)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27826" y="1629536"/>
            <a:ext cx="4541520" cy="4416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#!/usr/bin/expect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-f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226441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send "conf t\n"  expect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"(config)#"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113284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send ”hostname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my_switch\n" 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expect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"(config)#"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send "ntp server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10.10.10.101\n"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expect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"(config)#"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send "ip domain-name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domain.intra\n" 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expect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"(config)#"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send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"end\n"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expect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"#"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send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"write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mem\n"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expect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"#"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04227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4903" y="1623441"/>
            <a:ext cx="5027295" cy="331914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67640" marR="5080" lvl="0" indent="-154940" algn="l" defTabSz="914400" rtl="0" eaLnBrk="1" fontAlgn="auto" latinLnBrk="0" hangingPunct="1">
              <a:lnSpc>
                <a:spcPct val="95500"/>
              </a:lnSpc>
              <a:spcBef>
                <a:spcPts val="254"/>
              </a:spcBef>
              <a:spcAft>
                <a:spcPts val="0"/>
              </a:spcAft>
              <a:buClrTx/>
              <a:buSzPct val="60377"/>
              <a:buFont typeface="Arial"/>
              <a:buChar char="•"/>
              <a:tabLst>
                <a:tab pos="168275" algn="l"/>
              </a:tabLst>
              <a:defRPr/>
            </a:pPr>
            <a:r>
              <a:rPr kumimoji="0" sz="2650" b="0" i="1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“designed </a:t>
            </a:r>
            <a:r>
              <a:rPr kumimoji="0" sz="2650" b="0" i="1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 </a:t>
            </a:r>
            <a:r>
              <a:rPr kumimoji="0" sz="2650" b="0" i="1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2650" b="0" i="1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programmatic  interface </a:t>
            </a:r>
            <a:r>
              <a:rPr kumimoji="0" sz="2650" b="0" i="1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between </a:t>
            </a:r>
            <a:r>
              <a:rPr kumimoji="0" sz="2650" b="0" i="1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management  </a:t>
            </a:r>
            <a:r>
              <a:rPr kumimoji="0" sz="265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applications and</a:t>
            </a:r>
            <a:r>
              <a:rPr kumimoji="0" sz="2650" b="0" i="1" u="none" strike="noStrike" kern="1200" cap="none" spc="10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1" u="none" strike="noStrike" kern="1200" cap="none" spc="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devices”</a:t>
            </a:r>
            <a:r>
              <a:rPr kumimoji="0" sz="2650" b="0" i="0" u="none" strike="noStrike" kern="1200" cap="none" spc="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5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Widely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used </a:t>
            </a:r>
            <a:r>
              <a:rPr kumimoji="0" sz="265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r>
              <a:rPr kumimoji="0" sz="26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monitoring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5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Limited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 </a:t>
            </a:r>
            <a:r>
              <a:rPr kumimoji="0" sz="265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r>
              <a:rPr kumimoji="0" sz="2650" b="0" i="0" u="none" strike="noStrike" kern="1200" cap="none" spc="1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configuration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ts val="3115"/>
              </a:lnSpc>
              <a:spcBef>
                <a:spcPts val="1350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 </a:t>
            </a: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Management</a:t>
            </a:r>
            <a:r>
              <a:rPr kumimoji="0" sz="2650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Systems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primary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consumer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1005967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005073"/>
                </a:solidFill>
              </a:rPr>
              <a:t>Simple </a:t>
            </a:r>
            <a:r>
              <a:rPr spc="35" dirty="0">
                <a:solidFill>
                  <a:srgbClr val="005073"/>
                </a:solidFill>
              </a:rPr>
              <a:t>Network </a:t>
            </a:r>
            <a:r>
              <a:rPr spc="5" dirty="0">
                <a:solidFill>
                  <a:srgbClr val="005073"/>
                </a:solidFill>
              </a:rPr>
              <a:t>Management </a:t>
            </a:r>
            <a:r>
              <a:rPr spc="15" dirty="0">
                <a:solidFill>
                  <a:srgbClr val="005073"/>
                </a:solidFill>
              </a:rPr>
              <a:t>Protocol</a:t>
            </a:r>
            <a:r>
              <a:rPr spc="185" dirty="0">
                <a:solidFill>
                  <a:srgbClr val="005073"/>
                </a:solidFill>
              </a:rPr>
              <a:t> </a:t>
            </a:r>
            <a:r>
              <a:rPr spc="-35" dirty="0">
                <a:solidFill>
                  <a:srgbClr val="005073"/>
                </a:solidFill>
              </a:rPr>
              <a:t>(SNMP)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92871" y="6038494"/>
            <a:ext cx="36398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800" b="0" i="0" u="none" strike="noStrike" kern="1200" cap="none" spc="114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heavy" strike="noStrike" kern="1200" cap="none" spc="3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https://tools.ietf.org/html/rfc3535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27647" y="1609344"/>
            <a:ext cx="5096256" cy="34046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74933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4903" y="1623441"/>
            <a:ext cx="5097780" cy="409384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67640" marR="0" lvl="0" indent="-154940" algn="l" defTabSz="914400" rtl="0" eaLnBrk="1" fontAlgn="auto" latinLnBrk="0" hangingPunct="1">
              <a:lnSpc>
                <a:spcPts val="3100"/>
              </a:lnSpc>
              <a:spcBef>
                <a:spcPts val="11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Mature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standard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designed</a:t>
            </a:r>
            <a:r>
              <a:rPr kumimoji="0" sz="26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Microsoft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402590" lvl="0" indent="-154940" algn="l" defTabSz="914400" rtl="0" eaLnBrk="1" fontAlgn="auto" latinLnBrk="0" hangingPunct="1">
              <a:lnSpc>
                <a:spcPct val="95900"/>
              </a:lnSpc>
              <a:spcBef>
                <a:spcPts val="148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Used </a:t>
            </a:r>
            <a:r>
              <a:rPr kumimoji="0" sz="2650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build </a:t>
            </a:r>
            <a:r>
              <a:rPr kumimoji="0" sz="2650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“Web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Services”  (software </a:t>
            </a:r>
            <a:r>
              <a:rPr kumimoji="0" sz="265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available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over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internet)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1107440" lvl="0" indent="-154940" algn="l" defTabSz="914400" rtl="0" eaLnBrk="1" fontAlgn="auto" latinLnBrk="0" hangingPunct="1">
              <a:lnSpc>
                <a:spcPts val="3050"/>
              </a:lnSpc>
              <a:spcBef>
                <a:spcPts val="156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Typically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uses </a:t>
            </a:r>
            <a:r>
              <a:rPr kumimoji="0" sz="2650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HTTP,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dependent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</a:t>
            </a:r>
            <a:r>
              <a:rPr kumimoji="0" sz="2650" b="0" i="0" u="none" strike="noStrike" kern="1200" cap="none" spc="1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XML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ts val="3115"/>
              </a:lnSpc>
              <a:spcBef>
                <a:spcPts val="127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Sometimes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considered</a:t>
            </a:r>
            <a:r>
              <a:rPr kumimoji="0" sz="26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complex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265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rigid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838644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005073"/>
                </a:solidFill>
              </a:rPr>
              <a:t>Simple </a:t>
            </a:r>
            <a:r>
              <a:rPr spc="25" dirty="0">
                <a:solidFill>
                  <a:srgbClr val="005073"/>
                </a:solidFill>
              </a:rPr>
              <a:t>Object </a:t>
            </a:r>
            <a:r>
              <a:rPr spc="40" dirty="0">
                <a:solidFill>
                  <a:srgbClr val="005073"/>
                </a:solidFill>
              </a:rPr>
              <a:t>Access </a:t>
            </a:r>
            <a:r>
              <a:rPr spc="15" dirty="0">
                <a:solidFill>
                  <a:srgbClr val="005073"/>
                </a:solidFill>
              </a:rPr>
              <a:t>Protocol</a:t>
            </a:r>
            <a:r>
              <a:rPr spc="155" dirty="0">
                <a:solidFill>
                  <a:srgbClr val="005073"/>
                </a:solidFill>
              </a:rPr>
              <a:t> </a:t>
            </a:r>
            <a:r>
              <a:rPr spc="-55" dirty="0">
                <a:solidFill>
                  <a:srgbClr val="005073"/>
                </a:solidFill>
              </a:rPr>
              <a:t>(SOAP)</a:t>
            </a:r>
          </a:p>
        </p:txBody>
      </p:sp>
      <p:sp>
        <p:nvSpPr>
          <p:cNvPr id="4" name="object 4"/>
          <p:cNvSpPr/>
          <p:nvPr/>
        </p:nvSpPr>
        <p:spPr>
          <a:xfrm>
            <a:off x="6022847" y="2304288"/>
            <a:ext cx="5864352" cy="1996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743019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4903" y="1623441"/>
            <a:ext cx="5128895" cy="4186554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67640" marR="81915" lvl="0" indent="-154940" algn="l" defTabSz="914400" rtl="0" eaLnBrk="1" fontAlgn="auto" latinLnBrk="0" hangingPunct="1">
              <a:lnSpc>
                <a:spcPct val="95500"/>
              </a:lnSpc>
              <a:spcBef>
                <a:spcPts val="254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9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API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framework intended </a:t>
            </a:r>
            <a:r>
              <a:rPr kumimoji="0" sz="2650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build  </a:t>
            </a: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simpler </a:t>
            </a:r>
            <a:r>
              <a:rPr kumimoji="0" sz="2650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services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than  </a:t>
            </a:r>
            <a:r>
              <a:rPr kumimoji="0" sz="2650" b="0" i="0" u="none" strike="noStrike" kern="1200" cap="none" spc="-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SOAP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ts val="3115"/>
              </a:lnSpc>
              <a:spcBef>
                <a:spcPts val="135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Another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 </a:t>
            </a:r>
            <a:r>
              <a:rPr kumimoji="0" sz="265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26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-9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HTTP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protocol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408940" lvl="0" indent="-154940" algn="l" defTabSz="914400" rtl="0" eaLnBrk="1" fontAlgn="auto" latinLnBrk="0" hangingPunct="1">
              <a:lnSpc>
                <a:spcPts val="3050"/>
              </a:lnSpc>
              <a:spcBef>
                <a:spcPts val="156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Popular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due </a:t>
            </a:r>
            <a:r>
              <a:rPr kumimoji="0" sz="2650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performance, 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scale, </a:t>
            </a: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simplicity,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2650" b="0" i="0" u="none" strike="noStrike" kern="1200" cap="none" spc="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reliability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Technically </a:t>
            </a:r>
            <a:r>
              <a:rPr kumimoji="0" sz="265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</a:t>
            </a:r>
            <a:r>
              <a:rPr kumimoji="0" sz="2650" b="0" i="0" u="none" strike="noStrike" kern="1200" cap="none" spc="-9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API</a:t>
            </a:r>
            <a:r>
              <a:rPr kumimoji="0" sz="2650" b="0" i="0" u="none" strike="noStrike" kern="1200" cap="none" spc="2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framework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36245" marR="0" lvl="0" indent="0" algn="l" defTabSz="914400" rtl="0" eaLnBrk="1" fontAlgn="auto" latinLnBrk="0" hangingPunct="1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1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 </a:t>
            </a:r>
            <a:r>
              <a:rPr kumimoji="0" sz="2000" b="0" i="1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More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detailed </a:t>
            </a:r>
            <a:r>
              <a:rPr kumimoji="0" sz="2000" b="0" i="1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coverage </a:t>
            </a:r>
            <a:r>
              <a:rPr kumimoji="0" sz="2000" b="0" i="1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2000" b="0" i="1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later</a:t>
            </a:r>
            <a:r>
              <a:rPr kumimoji="0" sz="2000" b="0" i="1" u="none" strike="noStrike" kern="1200" cap="none" spc="2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lessons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8366759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005073"/>
                </a:solidFill>
              </a:rPr>
              <a:t>Representational </a:t>
            </a:r>
            <a:r>
              <a:rPr spc="0" dirty="0">
                <a:solidFill>
                  <a:srgbClr val="005073"/>
                </a:solidFill>
              </a:rPr>
              <a:t>State </a:t>
            </a:r>
            <a:r>
              <a:rPr spc="-10" dirty="0">
                <a:solidFill>
                  <a:srgbClr val="005073"/>
                </a:solidFill>
              </a:rPr>
              <a:t>Transfer</a:t>
            </a:r>
            <a:r>
              <a:rPr spc="180" dirty="0">
                <a:solidFill>
                  <a:srgbClr val="005073"/>
                </a:solidFill>
              </a:rPr>
              <a:t> </a:t>
            </a:r>
            <a:r>
              <a:rPr spc="-155" dirty="0">
                <a:solidFill>
                  <a:srgbClr val="005073"/>
                </a:solidFill>
              </a:rPr>
              <a:t>(REST)</a:t>
            </a:r>
          </a:p>
        </p:txBody>
      </p:sp>
      <p:sp>
        <p:nvSpPr>
          <p:cNvPr id="4" name="object 4"/>
          <p:cNvSpPr/>
          <p:nvPr/>
        </p:nvSpPr>
        <p:spPr>
          <a:xfrm>
            <a:off x="6257544" y="1880616"/>
            <a:ext cx="5452872" cy="2868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249353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C61231-DA6E-874C-B8B2-50BB3C069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CACC77-877A-934F-88DA-C325D964C9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8275" y="722842"/>
            <a:ext cx="5558668" cy="5412316"/>
          </a:xfrm>
        </p:spPr>
        <p:txBody>
          <a:bodyPr/>
          <a:lstStyle/>
          <a:p>
            <a:r>
              <a:rPr lang="en-US" altLang="zh-CN" dirty="0"/>
              <a:t>Review</a:t>
            </a:r>
          </a:p>
          <a:p>
            <a:r>
              <a:rPr lang="en-US" altLang="zh-CN" dirty="0"/>
              <a:t>What’s</a:t>
            </a:r>
            <a:r>
              <a:rPr lang="zh-CN" altLang="en-US" dirty="0"/>
              <a:t> </a:t>
            </a:r>
            <a:r>
              <a:rPr lang="en-US" altLang="zh-CN" dirty="0"/>
              <a:t>API?</a:t>
            </a:r>
          </a:p>
          <a:p>
            <a:r>
              <a:rPr lang="en-US" altLang="zh-CN" dirty="0"/>
              <a:t>Yang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Netconf</a:t>
            </a:r>
            <a:endParaRPr lang="en-US" altLang="zh-CN" dirty="0"/>
          </a:p>
          <a:p>
            <a:r>
              <a:rPr lang="en-US" altLang="zh-CN" dirty="0"/>
              <a:t>REST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Restconf</a:t>
            </a:r>
            <a:endParaRPr lang="en-US" altLang="zh-CN" dirty="0"/>
          </a:p>
          <a:p>
            <a:r>
              <a:rPr lang="en-US" altLang="zh-CN" dirty="0"/>
              <a:t>Demo:</a:t>
            </a:r>
            <a:r>
              <a:rPr lang="zh-CN" altLang="en-US" dirty="0"/>
              <a:t> </a:t>
            </a:r>
            <a:r>
              <a:rPr lang="en-US" altLang="zh-CN" dirty="0"/>
              <a:t>ACI,</a:t>
            </a:r>
            <a:r>
              <a:rPr lang="zh-CN" altLang="en-US" dirty="0"/>
              <a:t> </a:t>
            </a:r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66699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774903" y="1623441"/>
            <a:ext cx="4796790" cy="312737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67640" marR="0" lvl="0" indent="-154940" algn="l" defTabSz="914400" rtl="0" eaLnBrk="1" fontAlgn="auto" latinLnBrk="0" hangingPunct="1">
              <a:lnSpc>
                <a:spcPts val="3100"/>
              </a:lnSpc>
              <a:spcBef>
                <a:spcPts val="11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Simple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frameworks</a:t>
            </a:r>
            <a:r>
              <a:rPr kumimoji="0" sz="265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communicating over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HTTP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5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1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RPC  </a:t>
            </a:r>
            <a:r>
              <a:rPr kumimoji="0" sz="265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Remote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Procedure</a:t>
            </a:r>
            <a:r>
              <a:rPr kumimoji="0" sz="2650" b="0" i="0" u="none" strike="noStrike" kern="1200" cap="none" spc="-3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Call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ts val="2810"/>
              </a:lnSpc>
              <a:spcBef>
                <a:spcPts val="475"/>
              </a:spcBef>
              <a:spcAft>
                <a:spcPts val="0"/>
              </a:spcAft>
              <a:buClrTx/>
              <a:buSzPct val="58333"/>
              <a:buFontTx/>
              <a:buChar char="•"/>
              <a:tabLst>
                <a:tab pos="320675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When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one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</a:t>
            </a:r>
            <a:r>
              <a:rPr kumimoji="0" sz="2400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requests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0" indent="0" algn="l" defTabSz="914400" rtl="0" eaLnBrk="1" fontAlgn="auto" latinLnBrk="0" hangingPunct="1">
              <a:lnSpc>
                <a:spcPts val="28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another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 </a:t>
            </a: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execute</a:t>
            </a:r>
            <a:r>
              <a:rPr kumimoji="0" sz="2400" b="0" i="0" u="none" strike="noStrike" kern="1200" cap="none" spc="10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code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654050" lvl="0" indent="-154940" algn="l" defTabSz="914400" rtl="0" eaLnBrk="1" fontAlgn="auto" latinLnBrk="0" hangingPunct="1">
              <a:lnSpc>
                <a:spcPts val="3030"/>
              </a:lnSpc>
              <a:spcBef>
                <a:spcPts val="158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Offer </a:t>
            </a:r>
            <a:r>
              <a:rPr kumimoji="0" sz="265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XML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26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JSON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formats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respectively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568960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5073"/>
                </a:solidFill>
              </a:rPr>
              <a:t>XML-RPC </a:t>
            </a:r>
            <a:r>
              <a:rPr spc="-15" dirty="0">
                <a:solidFill>
                  <a:srgbClr val="005073"/>
                </a:solidFill>
              </a:rPr>
              <a:t>and</a:t>
            </a:r>
            <a:r>
              <a:rPr spc="50" dirty="0">
                <a:solidFill>
                  <a:srgbClr val="005073"/>
                </a:solidFill>
              </a:rPr>
              <a:t> </a:t>
            </a:r>
            <a:r>
              <a:rPr spc="5" dirty="0">
                <a:solidFill>
                  <a:srgbClr val="005073"/>
                </a:solidFill>
              </a:rPr>
              <a:t>JSON-RPC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95680">
              <a:lnSpc>
                <a:spcPct val="100000"/>
              </a:lnSpc>
              <a:spcBef>
                <a:spcPts val="100"/>
              </a:spcBef>
            </a:pPr>
            <a:r>
              <a:rPr spc="0" dirty="0"/>
              <a:t>HTTP </a:t>
            </a:r>
            <a:r>
              <a:rPr spc="-10" dirty="0"/>
              <a:t>POST  </a:t>
            </a:r>
            <a:r>
              <a:rPr spc="-15" dirty="0"/>
              <a:t>REQUEST</a:t>
            </a:r>
            <a:r>
              <a:rPr spc="-55" dirty="0"/>
              <a:t> </a:t>
            </a:r>
            <a:r>
              <a:rPr spc="-35" dirty="0"/>
              <a:t>BODY:  </a:t>
            </a:r>
            <a:r>
              <a:rPr dirty="0"/>
              <a:t>[</a:t>
            </a:r>
          </a:p>
          <a:p>
            <a:pPr marL="116205">
              <a:lnSpc>
                <a:spcPct val="100000"/>
              </a:lnSpc>
            </a:pPr>
            <a:r>
              <a:rPr dirty="0"/>
              <a:t>{</a:t>
            </a:r>
          </a:p>
          <a:p>
            <a:pPr marL="222885">
              <a:lnSpc>
                <a:spcPct val="100000"/>
              </a:lnSpc>
            </a:pPr>
            <a:r>
              <a:rPr spc="-5" dirty="0"/>
              <a:t>"</a:t>
            </a:r>
            <a:r>
              <a:rPr spc="-5" dirty="0">
                <a:solidFill>
                  <a:srgbClr val="C72829"/>
                </a:solidFill>
              </a:rPr>
              <a:t>jsonrpc</a:t>
            </a:r>
            <a:r>
              <a:rPr spc="-5" dirty="0"/>
              <a:t>":</a:t>
            </a:r>
            <a:r>
              <a:rPr spc="-45" dirty="0"/>
              <a:t> </a:t>
            </a:r>
            <a:r>
              <a:rPr spc="-5" dirty="0">
                <a:solidFill>
                  <a:srgbClr val="708B00"/>
                </a:solidFill>
              </a:rPr>
              <a:t>"2.0"</a:t>
            </a:r>
            <a:r>
              <a:rPr spc="-5" dirty="0"/>
              <a:t>,</a:t>
            </a:r>
          </a:p>
          <a:p>
            <a:pPr marL="222885" marR="791210">
              <a:lnSpc>
                <a:spcPct val="100000"/>
              </a:lnSpc>
            </a:pPr>
            <a:r>
              <a:rPr spc="-5" dirty="0"/>
              <a:t>"</a:t>
            </a:r>
            <a:r>
              <a:rPr spc="-5" dirty="0">
                <a:solidFill>
                  <a:srgbClr val="C72829"/>
                </a:solidFill>
              </a:rPr>
              <a:t>method</a:t>
            </a:r>
            <a:r>
              <a:rPr spc="-5" dirty="0"/>
              <a:t>":</a:t>
            </a:r>
            <a:r>
              <a:rPr spc="-50" dirty="0"/>
              <a:t> </a:t>
            </a:r>
            <a:r>
              <a:rPr spc="-5" dirty="0">
                <a:solidFill>
                  <a:srgbClr val="708B00"/>
                </a:solidFill>
              </a:rPr>
              <a:t>"cli"</a:t>
            </a:r>
            <a:r>
              <a:rPr spc="-5" dirty="0"/>
              <a:t>,  </a:t>
            </a:r>
            <a:r>
              <a:rPr spc="-10" dirty="0"/>
              <a:t>"</a:t>
            </a:r>
            <a:r>
              <a:rPr spc="-10" dirty="0">
                <a:solidFill>
                  <a:srgbClr val="C72829"/>
                </a:solidFill>
              </a:rPr>
              <a:t>params</a:t>
            </a:r>
            <a:r>
              <a:rPr spc="-10" dirty="0"/>
              <a:t>":</a:t>
            </a:r>
          </a:p>
          <a:p>
            <a:pPr marL="222885">
              <a:lnSpc>
                <a:spcPct val="100000"/>
              </a:lnSpc>
            </a:pPr>
            <a:r>
              <a:rPr dirty="0">
                <a:solidFill>
                  <a:srgbClr val="708B00"/>
                </a:solidFill>
              </a:rPr>
              <a:t>{</a:t>
            </a:r>
          </a:p>
          <a:p>
            <a:pPr marL="326390" marR="5080">
              <a:lnSpc>
                <a:spcPct val="100000"/>
              </a:lnSpc>
            </a:pPr>
            <a:r>
              <a:rPr spc="-5" dirty="0">
                <a:solidFill>
                  <a:srgbClr val="708B00"/>
                </a:solidFill>
              </a:rPr>
              <a:t>"</a:t>
            </a:r>
            <a:r>
              <a:rPr spc="-5" dirty="0">
                <a:solidFill>
                  <a:srgbClr val="C72829"/>
                </a:solidFill>
              </a:rPr>
              <a:t>cmd</a:t>
            </a:r>
            <a:r>
              <a:rPr spc="-5" dirty="0">
                <a:solidFill>
                  <a:srgbClr val="708B00"/>
                </a:solidFill>
              </a:rPr>
              <a:t>": "show </a:t>
            </a:r>
            <a:r>
              <a:rPr spc="-15" dirty="0">
                <a:solidFill>
                  <a:srgbClr val="708B00"/>
                </a:solidFill>
              </a:rPr>
              <a:t>version",  </a:t>
            </a:r>
            <a:r>
              <a:rPr spc="-10" dirty="0">
                <a:solidFill>
                  <a:srgbClr val="708B00"/>
                </a:solidFill>
              </a:rPr>
              <a:t>"</a:t>
            </a:r>
            <a:r>
              <a:rPr spc="-10" dirty="0">
                <a:solidFill>
                  <a:srgbClr val="C72829"/>
                </a:solidFill>
              </a:rPr>
              <a:t>version</a:t>
            </a:r>
            <a:r>
              <a:rPr spc="-10" dirty="0">
                <a:solidFill>
                  <a:srgbClr val="708B00"/>
                </a:solidFill>
              </a:rPr>
              <a:t>":</a:t>
            </a:r>
            <a:r>
              <a:rPr spc="-50" dirty="0">
                <a:solidFill>
                  <a:srgbClr val="708B00"/>
                </a:solidFill>
              </a:rPr>
              <a:t> </a:t>
            </a:r>
            <a:r>
              <a:rPr dirty="0">
                <a:solidFill>
                  <a:srgbClr val="F5861F"/>
                </a:solidFill>
              </a:rPr>
              <a:t>1</a:t>
            </a:r>
          </a:p>
          <a:p>
            <a:pPr marL="222885">
              <a:lnSpc>
                <a:spcPct val="100000"/>
              </a:lnSpc>
            </a:pPr>
            <a:r>
              <a:rPr dirty="0">
                <a:solidFill>
                  <a:srgbClr val="708B00"/>
                </a:solidFill>
              </a:rPr>
              <a:t>}</a:t>
            </a:r>
            <a:r>
              <a:rPr dirty="0"/>
              <a:t>,</a:t>
            </a:r>
          </a:p>
          <a:p>
            <a:pPr marL="222885">
              <a:lnSpc>
                <a:spcPct val="100000"/>
              </a:lnSpc>
            </a:pPr>
            <a:r>
              <a:rPr spc="-10" dirty="0"/>
              <a:t>"</a:t>
            </a:r>
            <a:r>
              <a:rPr spc="-10" dirty="0">
                <a:solidFill>
                  <a:srgbClr val="C72829"/>
                </a:solidFill>
              </a:rPr>
              <a:t>id</a:t>
            </a:r>
            <a:r>
              <a:rPr spc="-10" dirty="0"/>
              <a:t>":</a:t>
            </a:r>
            <a:r>
              <a:rPr spc="-60" dirty="0"/>
              <a:t> </a:t>
            </a:r>
            <a:r>
              <a:rPr dirty="0">
                <a:solidFill>
                  <a:srgbClr val="F5861F"/>
                </a:solidFill>
              </a:rPr>
              <a:t>1</a:t>
            </a:r>
          </a:p>
          <a:p>
            <a:pPr marL="116205">
              <a:lnSpc>
                <a:spcPct val="100000"/>
              </a:lnSpc>
            </a:pPr>
            <a:r>
              <a:rPr dirty="0"/>
              <a:t>}</a:t>
            </a:r>
          </a:p>
          <a:p>
            <a:pPr marL="12700">
              <a:lnSpc>
                <a:spcPct val="100000"/>
              </a:lnSpc>
            </a:pPr>
            <a:r>
              <a:rPr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1486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4903" y="1623441"/>
            <a:ext cx="5131435" cy="422338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67640" marR="0" lvl="0" indent="-154940" algn="l" defTabSz="914400" rtl="0" eaLnBrk="1" fontAlgn="auto" latinLnBrk="0" hangingPunct="1">
              <a:lnSpc>
                <a:spcPts val="3100"/>
              </a:lnSpc>
              <a:spcBef>
                <a:spcPts val="11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Designed </a:t>
            </a:r>
            <a:r>
              <a:rPr kumimoji="0" sz="265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replacement</a:t>
            </a:r>
            <a:r>
              <a:rPr kumimoji="0" sz="2650" b="0" i="0" u="none" strike="noStrike" kern="1200" cap="none" spc="2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SNMP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ts val="3115"/>
              </a:lnSpc>
              <a:spcBef>
                <a:spcPts val="135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Standardized </a:t>
            </a:r>
            <a:r>
              <a:rPr kumimoji="0" sz="265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2650" b="0" i="0" u="none" strike="noStrike" kern="1200" cap="none" spc="1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2006 </a:t>
            </a:r>
            <a:r>
              <a:rPr kumimoji="0" sz="2650" b="0" i="0" u="none" strike="noStrike" kern="1200" cap="none" spc="2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</a:t>
            </a:r>
            <a:r>
              <a:rPr kumimoji="0" sz="26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Updated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2011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Leverages </a:t>
            </a:r>
            <a:r>
              <a:rPr kumimoji="0" sz="2650" b="0" i="0" u="none" strike="noStrike" kern="1200" cap="none" spc="-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SSH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2650" b="0" i="0" u="none" strike="noStrike" kern="1200" cap="none" spc="22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XML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ts val="3115"/>
              </a:lnSpc>
              <a:spcBef>
                <a:spcPts val="135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Defines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transport</a:t>
            </a:r>
            <a:r>
              <a:rPr kumimoji="0" sz="2650" b="0" i="0" u="none" strike="noStrike" kern="1200" cap="none" spc="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communication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60416"/>
              <a:buFontTx/>
              <a:buChar char="•"/>
              <a:tabLst>
                <a:tab pos="320675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Titled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coupled </a:t>
            </a: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YANG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r>
              <a:rPr kumimoji="0" sz="2400" b="0" i="0" u="none" strike="noStrike" kern="1200" cap="none" spc="20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36245" marR="0" lvl="0" indent="0" algn="l" defTabSz="914400" rtl="0" eaLnBrk="1" fontAlgn="auto" latinLnBrk="0" hangingPunct="1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1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 </a:t>
            </a:r>
            <a:r>
              <a:rPr kumimoji="0" sz="2000" b="0" i="1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More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detailed </a:t>
            </a:r>
            <a:r>
              <a:rPr kumimoji="0" sz="2000" b="0" i="1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coverage </a:t>
            </a:r>
            <a:r>
              <a:rPr kumimoji="0" sz="2000" b="0" i="1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2000" b="0" i="1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later</a:t>
            </a:r>
            <a:r>
              <a:rPr kumimoji="0" sz="2000" b="0" i="1" u="none" strike="noStrike" kern="1200" cap="none" spc="2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lessons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975741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>
                <a:solidFill>
                  <a:srgbClr val="005073"/>
                </a:solidFill>
              </a:rPr>
              <a:t>NETCONF </a:t>
            </a:r>
            <a:r>
              <a:rPr spc="-45" dirty="0">
                <a:solidFill>
                  <a:srgbClr val="005073"/>
                </a:solidFill>
              </a:rPr>
              <a:t>(NETwork </a:t>
            </a:r>
            <a:r>
              <a:rPr spc="-35" dirty="0">
                <a:solidFill>
                  <a:srgbClr val="005073"/>
                </a:solidFill>
              </a:rPr>
              <a:t>CONFiguration)</a:t>
            </a:r>
            <a:r>
              <a:rPr spc="425" dirty="0">
                <a:solidFill>
                  <a:srgbClr val="005073"/>
                </a:solidFill>
              </a:rPr>
              <a:t> </a:t>
            </a:r>
            <a:r>
              <a:rPr spc="15" dirty="0">
                <a:solidFill>
                  <a:srgbClr val="005073"/>
                </a:solidFill>
              </a:rPr>
              <a:t>Protocol</a:t>
            </a:r>
          </a:p>
        </p:txBody>
      </p:sp>
      <p:sp>
        <p:nvSpPr>
          <p:cNvPr id="4" name="object 4"/>
          <p:cNvSpPr/>
          <p:nvPr/>
        </p:nvSpPr>
        <p:spPr>
          <a:xfrm>
            <a:off x="6047232" y="1609344"/>
            <a:ext cx="5663184" cy="1767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29528" y="3535679"/>
            <a:ext cx="5544312" cy="2182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458488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4903" y="1623441"/>
            <a:ext cx="5131435" cy="38360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67640" marR="0" lvl="0" indent="-154940" algn="l" defTabSz="914400" rtl="0" eaLnBrk="1" fontAlgn="auto" latinLnBrk="0" hangingPunct="1">
              <a:lnSpc>
                <a:spcPts val="3100"/>
              </a:lnSpc>
              <a:spcBef>
                <a:spcPts val="11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Provide </a:t>
            </a:r>
            <a:r>
              <a:rPr kumimoji="0" sz="2650" b="0" i="0" u="none" strike="noStrike" kern="1200" cap="none" spc="-1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REST  </a:t>
            </a:r>
            <a:r>
              <a:rPr kumimoji="0" sz="2650" b="0" i="0" u="none" strike="noStrike" kern="1200" cap="none" spc="-10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API </a:t>
            </a:r>
            <a:r>
              <a:rPr kumimoji="0" sz="26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like</a:t>
            </a:r>
            <a:r>
              <a:rPr kumimoji="0" sz="2650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interface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r>
              <a:rPr kumimoji="0" sz="265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5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Standardized </a:t>
            </a:r>
            <a:r>
              <a:rPr kumimoji="0" sz="265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2650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1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7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Supports </a:t>
            </a:r>
            <a:r>
              <a:rPr kumimoji="0" sz="265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XML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2650" b="0" i="0" u="none" strike="noStrike" kern="1200" cap="none" spc="20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JSON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ts val="3100"/>
              </a:lnSpc>
              <a:spcBef>
                <a:spcPts val="135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Defines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transport</a:t>
            </a:r>
            <a:r>
              <a:rPr kumimoji="0" sz="2650" b="0" i="0" u="none" strike="noStrike" kern="1200" cap="none" spc="1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communication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58333"/>
              <a:buFontTx/>
              <a:buChar char="•"/>
              <a:tabLst>
                <a:tab pos="320675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Titled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coupled </a:t>
            </a:r>
            <a:r>
              <a:rPr kumimoji="0" sz="240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YANG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r>
              <a:rPr kumimoji="0" sz="2400" b="0" i="0" u="none" strike="noStrike" kern="1200" cap="none" spc="2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36245" marR="0" lvl="0" indent="0" algn="l" defTabSz="914400" rtl="0" eaLnBrk="1" fontAlgn="auto" latinLnBrk="0" hangingPunct="1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1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 </a:t>
            </a:r>
            <a:r>
              <a:rPr kumimoji="0" sz="2000" b="0" i="1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More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detailed </a:t>
            </a:r>
            <a:r>
              <a:rPr kumimoji="0" sz="2000" b="0" i="1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coverage </a:t>
            </a:r>
            <a:r>
              <a:rPr kumimoji="0" sz="2000" b="0" i="1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2000" b="0" i="1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later</a:t>
            </a:r>
            <a:r>
              <a:rPr kumimoji="0" sz="2000" b="0" i="1" u="none" strike="noStrike" kern="1200" cap="none" spc="2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lessons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438531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70" dirty="0">
                <a:solidFill>
                  <a:srgbClr val="005073"/>
                </a:solidFill>
              </a:rPr>
              <a:t>RESTCONF</a:t>
            </a:r>
            <a:r>
              <a:rPr spc="-5" dirty="0">
                <a:solidFill>
                  <a:srgbClr val="005073"/>
                </a:solidFill>
              </a:rPr>
              <a:t> </a:t>
            </a:r>
            <a:r>
              <a:rPr spc="15" dirty="0">
                <a:solidFill>
                  <a:srgbClr val="005073"/>
                </a:solidFill>
              </a:rPr>
              <a:t>Protocol</a:t>
            </a:r>
          </a:p>
        </p:txBody>
      </p:sp>
      <p:sp>
        <p:nvSpPr>
          <p:cNvPr id="4" name="object 4"/>
          <p:cNvSpPr/>
          <p:nvPr/>
        </p:nvSpPr>
        <p:spPr>
          <a:xfrm>
            <a:off x="6690359" y="1499616"/>
            <a:ext cx="4608576" cy="25786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44056" y="4148328"/>
            <a:ext cx="4904232" cy="1569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512141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9327" y="6367881"/>
            <a:ext cx="3615690" cy="13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BBE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4085" y="2813126"/>
            <a:ext cx="9154160" cy="966931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6630"/>
              </a:lnSpc>
              <a:spcBef>
                <a:spcPts val="9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150" b="0" i="0" u="none" strike="noStrike" kern="1200" cap="none" spc="5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Yang</a:t>
            </a:r>
            <a:r>
              <a:rPr kumimoji="0" lang="zh-CN" altLang="en-US" sz="6150" b="0" i="0" u="none" strike="noStrike" kern="1200" cap="none" spc="5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altLang="zh-CN" sz="6150" b="0" i="0" u="none" strike="noStrike" kern="1200" cap="none" spc="5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lang="zh-CN" altLang="en-US" sz="6150" b="0" i="0" u="none" strike="noStrike" kern="1200" cap="none" spc="5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altLang="zh-CN" sz="6150" b="0" i="0" u="none" strike="noStrike" kern="1200" cap="none" spc="55" normalizeH="0" baseline="0" noProof="0" dirty="0" err="1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Netconf</a:t>
            </a:r>
            <a:endParaRPr kumimoji="0" sz="6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863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742759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>
                <a:solidFill>
                  <a:srgbClr val="005073"/>
                </a:solidFill>
              </a:rPr>
              <a:t>The </a:t>
            </a:r>
            <a:r>
              <a:rPr spc="35" dirty="0">
                <a:solidFill>
                  <a:srgbClr val="005073"/>
                </a:solidFill>
              </a:rPr>
              <a:t>Network </a:t>
            </a:r>
            <a:r>
              <a:rPr spc="-45" dirty="0">
                <a:solidFill>
                  <a:srgbClr val="005073"/>
                </a:solidFill>
              </a:rPr>
              <a:t>is </a:t>
            </a:r>
            <a:r>
              <a:rPr spc="0" dirty="0">
                <a:solidFill>
                  <a:srgbClr val="005073"/>
                </a:solidFill>
              </a:rPr>
              <a:t>No </a:t>
            </a:r>
            <a:r>
              <a:rPr spc="15" dirty="0">
                <a:solidFill>
                  <a:srgbClr val="005073"/>
                </a:solidFill>
              </a:rPr>
              <a:t>Longer</a:t>
            </a:r>
            <a:r>
              <a:rPr spc="405" dirty="0">
                <a:solidFill>
                  <a:srgbClr val="005073"/>
                </a:solidFill>
              </a:rPr>
              <a:t> </a:t>
            </a:r>
            <a:r>
              <a:rPr spc="-20" dirty="0">
                <a:solidFill>
                  <a:srgbClr val="005073"/>
                </a:solidFill>
              </a:rPr>
              <a:t>Isolated</a:t>
            </a:r>
          </a:p>
        </p:txBody>
      </p:sp>
      <p:sp>
        <p:nvSpPr>
          <p:cNvPr id="3" name="object 3"/>
          <p:cNvSpPr/>
          <p:nvPr/>
        </p:nvSpPr>
        <p:spPr>
          <a:xfrm>
            <a:off x="3072383" y="1310639"/>
            <a:ext cx="6150864" cy="4821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12167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774903" y="1607896"/>
            <a:ext cx="4828540" cy="191516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4870"/>
              </a:lnSpc>
              <a:spcBef>
                <a:spcPts val="4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50" b="0" i="1" u="none" strike="noStrike" kern="1200" cap="none" spc="-5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SNMP </a:t>
            </a:r>
            <a:r>
              <a:rPr kumimoji="0" sz="4250" b="0" i="1" u="none" strike="noStrike" kern="1200" cap="none" spc="5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works  </a:t>
            </a:r>
            <a:r>
              <a:rPr kumimoji="0" sz="4250" b="0" i="1" u="none" strike="noStrike" kern="1200" cap="none" spc="3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“reasonably </a:t>
            </a:r>
            <a:r>
              <a:rPr kumimoji="0" sz="4250" b="0" i="1" u="none" strike="noStrike" kern="1200" cap="none" spc="4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well </a:t>
            </a:r>
            <a:r>
              <a:rPr kumimoji="0" sz="4250" b="0" i="1" u="none" strike="noStrike" kern="1200" cap="none" spc="75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 </a:t>
            </a:r>
            <a:r>
              <a:rPr kumimoji="0" sz="4250" b="0" i="1" u="none" strike="noStrike" kern="1200" cap="none" spc="55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device</a:t>
            </a:r>
            <a:r>
              <a:rPr kumimoji="0" sz="4250" b="0" i="1" u="none" strike="noStrike" kern="1200" cap="none" spc="5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250" b="0" i="1" u="none" strike="noStrike" kern="1200" cap="none" spc="6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monitoring”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4903" y="4248353"/>
            <a:ext cx="4984750" cy="8509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95700"/>
              </a:lnSpc>
              <a:spcBef>
                <a:spcPts val="2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RFC </a:t>
            </a:r>
            <a:r>
              <a:rPr kumimoji="0" sz="1850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3535: </a:t>
            </a:r>
            <a:r>
              <a:rPr kumimoji="0" sz="18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Overview </a:t>
            </a:r>
            <a:r>
              <a:rPr kumimoji="0" sz="185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50" b="0" i="0" u="none" strike="noStrike" kern="1200" cap="none" spc="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2002 </a:t>
            </a:r>
            <a:r>
              <a:rPr kumimoji="0" sz="185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IAB </a:t>
            </a:r>
            <a:r>
              <a:rPr kumimoji="0" sz="18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  </a:t>
            </a:r>
            <a:r>
              <a:rPr kumimoji="0" sz="18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Management </a:t>
            </a:r>
            <a:r>
              <a:rPr kumimoji="0" sz="18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Workshop </a:t>
            </a:r>
            <a:r>
              <a:rPr kumimoji="0" sz="18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– </a:t>
            </a:r>
            <a:r>
              <a:rPr kumimoji="0" sz="1850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2003  </a:t>
            </a:r>
            <a:r>
              <a:rPr kumimoji="0" sz="1850" b="0" i="0" u="sng" strike="noStrike" kern="1200" cap="none" spc="5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https://tools.ietf.org/html/rfc3535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7640" indent="-154940">
              <a:lnSpc>
                <a:spcPts val="2810"/>
              </a:lnSpc>
              <a:spcBef>
                <a:spcPts val="100"/>
              </a:spcBef>
              <a:buSzPct val="58333"/>
              <a:buChar char="•"/>
              <a:tabLst>
                <a:tab pos="168275" algn="l"/>
              </a:tabLst>
            </a:pPr>
            <a:r>
              <a:rPr spc="-15" dirty="0"/>
              <a:t>Typical </a:t>
            </a:r>
            <a:r>
              <a:rPr spc="25" dirty="0"/>
              <a:t>config: </a:t>
            </a:r>
            <a:r>
              <a:rPr spc="-10" dirty="0"/>
              <a:t>SNMPv2</a:t>
            </a:r>
            <a:r>
              <a:rPr spc="155" dirty="0"/>
              <a:t> </a:t>
            </a:r>
            <a:r>
              <a:rPr spc="50" dirty="0"/>
              <a:t>read-only</a:t>
            </a:r>
          </a:p>
          <a:p>
            <a:pPr marL="167640">
              <a:lnSpc>
                <a:spcPts val="2810"/>
              </a:lnSpc>
            </a:pPr>
            <a:r>
              <a:rPr spc="15" dirty="0"/>
              <a:t>community</a:t>
            </a:r>
            <a:r>
              <a:rPr dirty="0"/>
              <a:t> </a:t>
            </a:r>
            <a:r>
              <a:rPr spc="5" dirty="0"/>
              <a:t>strings</a:t>
            </a:r>
          </a:p>
          <a:p>
            <a:pPr marL="167640" marR="316865" indent="-154940">
              <a:lnSpc>
                <a:spcPts val="2740"/>
              </a:lnSpc>
              <a:spcBef>
                <a:spcPts val="1575"/>
              </a:spcBef>
              <a:buSzPct val="60416"/>
              <a:buChar char="•"/>
              <a:tabLst>
                <a:tab pos="168275" algn="l"/>
              </a:tabLst>
            </a:pPr>
            <a:r>
              <a:rPr spc="-15" dirty="0"/>
              <a:t>Typical </a:t>
            </a:r>
            <a:r>
              <a:rPr dirty="0"/>
              <a:t>usage: </a:t>
            </a:r>
            <a:r>
              <a:rPr spc="15" dirty="0"/>
              <a:t>interface </a:t>
            </a:r>
            <a:r>
              <a:rPr spc="5" dirty="0"/>
              <a:t>statistics  queries </a:t>
            </a:r>
            <a:r>
              <a:rPr spc="-10" dirty="0"/>
              <a:t>and</a:t>
            </a:r>
            <a:r>
              <a:rPr spc="25" dirty="0"/>
              <a:t> </a:t>
            </a:r>
            <a:r>
              <a:rPr spc="5" dirty="0"/>
              <a:t>traps</a:t>
            </a:r>
          </a:p>
          <a:p>
            <a:pPr marL="167640" indent="-154940">
              <a:lnSpc>
                <a:spcPts val="2810"/>
              </a:lnSpc>
              <a:spcBef>
                <a:spcPts val="1270"/>
              </a:spcBef>
              <a:buSzPct val="60416"/>
              <a:buChar char="•"/>
              <a:tabLst>
                <a:tab pos="168275" algn="l"/>
              </a:tabLst>
            </a:pPr>
            <a:r>
              <a:rPr spc="-25" dirty="0"/>
              <a:t>Empirical </a:t>
            </a:r>
            <a:r>
              <a:rPr dirty="0"/>
              <a:t>Observation: </a:t>
            </a:r>
            <a:r>
              <a:rPr spc="-40" dirty="0"/>
              <a:t>SNMP </a:t>
            </a:r>
            <a:r>
              <a:rPr spc="-20" dirty="0"/>
              <a:t>is</a:t>
            </a:r>
            <a:r>
              <a:rPr spc="250" dirty="0"/>
              <a:t> </a:t>
            </a:r>
            <a:r>
              <a:rPr spc="15" dirty="0"/>
              <a:t>not</a:t>
            </a:r>
          </a:p>
          <a:p>
            <a:pPr marL="167640">
              <a:lnSpc>
                <a:spcPts val="2810"/>
              </a:lnSpc>
            </a:pPr>
            <a:r>
              <a:rPr spc="10" dirty="0"/>
              <a:t>used </a:t>
            </a:r>
            <a:r>
              <a:rPr spc="25" dirty="0"/>
              <a:t>for</a:t>
            </a:r>
            <a:r>
              <a:rPr spc="55" dirty="0"/>
              <a:t> </a:t>
            </a:r>
            <a:r>
              <a:rPr spc="5" dirty="0"/>
              <a:t>configuration</a:t>
            </a:r>
          </a:p>
          <a:p>
            <a:pPr marL="320040" lvl="1" indent="-152400">
              <a:lnSpc>
                <a:spcPct val="100000"/>
              </a:lnSpc>
              <a:spcBef>
                <a:spcPts val="515"/>
              </a:spcBef>
              <a:buSzPct val="59523"/>
              <a:buChar char="•"/>
              <a:tabLst>
                <a:tab pos="320675" algn="l"/>
              </a:tabLst>
            </a:pPr>
            <a:r>
              <a:rPr sz="2100" spc="10" dirty="0">
                <a:solidFill>
                  <a:srgbClr val="282828"/>
                </a:solidFill>
                <a:latin typeface="Arial"/>
                <a:cs typeface="Arial"/>
              </a:rPr>
              <a:t>Lack </a:t>
            </a:r>
            <a:r>
              <a:rPr sz="2100" spc="50" dirty="0">
                <a:solidFill>
                  <a:srgbClr val="282828"/>
                </a:solidFill>
                <a:latin typeface="Arial"/>
                <a:cs typeface="Arial"/>
              </a:rPr>
              <a:t>of </a:t>
            </a:r>
            <a:r>
              <a:rPr sz="2100" spc="25" dirty="0">
                <a:solidFill>
                  <a:srgbClr val="282828"/>
                </a:solidFill>
                <a:latin typeface="Arial"/>
                <a:cs typeface="Arial"/>
              </a:rPr>
              <a:t>Writeable</a:t>
            </a:r>
            <a:r>
              <a:rPr sz="2100" spc="-5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25" dirty="0">
                <a:solidFill>
                  <a:srgbClr val="282828"/>
                </a:solidFill>
                <a:latin typeface="Arial"/>
                <a:cs typeface="Arial"/>
              </a:rPr>
              <a:t>MIBs</a:t>
            </a:r>
            <a:endParaRPr sz="2100">
              <a:latin typeface="Arial"/>
              <a:cs typeface="Arial"/>
            </a:endParaRPr>
          </a:p>
          <a:p>
            <a:pPr marL="320040" lvl="1" indent="-152400">
              <a:lnSpc>
                <a:spcPct val="100000"/>
              </a:lnSpc>
              <a:spcBef>
                <a:spcPts val="500"/>
              </a:spcBef>
              <a:buSzPct val="59523"/>
              <a:buChar char="•"/>
              <a:tabLst>
                <a:tab pos="320675" algn="l"/>
              </a:tabLst>
            </a:pPr>
            <a:r>
              <a:rPr sz="2100" spc="15" dirty="0">
                <a:solidFill>
                  <a:srgbClr val="282828"/>
                </a:solidFill>
                <a:latin typeface="Arial"/>
                <a:cs typeface="Arial"/>
              </a:rPr>
              <a:t>Security</a:t>
            </a:r>
            <a:r>
              <a:rPr sz="2100" spc="-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30" dirty="0">
                <a:solidFill>
                  <a:srgbClr val="282828"/>
                </a:solidFill>
                <a:latin typeface="Arial"/>
                <a:cs typeface="Arial"/>
              </a:rPr>
              <a:t>Concerns</a:t>
            </a:r>
            <a:endParaRPr sz="2100">
              <a:latin typeface="Arial"/>
              <a:cs typeface="Arial"/>
            </a:endParaRPr>
          </a:p>
          <a:p>
            <a:pPr marL="320040" lvl="1" indent="-152400">
              <a:lnSpc>
                <a:spcPct val="100000"/>
              </a:lnSpc>
              <a:spcBef>
                <a:spcPts val="500"/>
              </a:spcBef>
              <a:buSzPct val="59523"/>
              <a:buChar char="•"/>
              <a:tabLst>
                <a:tab pos="320675" algn="l"/>
              </a:tabLst>
            </a:pPr>
            <a:r>
              <a:rPr sz="2100" spc="10" dirty="0">
                <a:solidFill>
                  <a:srgbClr val="282828"/>
                </a:solidFill>
                <a:latin typeface="Arial"/>
                <a:cs typeface="Arial"/>
              </a:rPr>
              <a:t>Difficult </a:t>
            </a:r>
            <a:r>
              <a:rPr sz="2100" spc="50" dirty="0">
                <a:solidFill>
                  <a:srgbClr val="282828"/>
                </a:solidFill>
                <a:latin typeface="Arial"/>
                <a:cs typeface="Arial"/>
              </a:rPr>
              <a:t>to</a:t>
            </a:r>
            <a:r>
              <a:rPr sz="2100" spc="3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282828"/>
                </a:solidFill>
                <a:latin typeface="Arial"/>
                <a:cs typeface="Arial"/>
              </a:rPr>
              <a:t>Replay/Rollback</a:t>
            </a:r>
            <a:endParaRPr sz="2100">
              <a:latin typeface="Arial"/>
              <a:cs typeface="Arial"/>
            </a:endParaRPr>
          </a:p>
          <a:p>
            <a:pPr marL="320040" lvl="1" indent="-152400">
              <a:lnSpc>
                <a:spcPct val="100000"/>
              </a:lnSpc>
              <a:spcBef>
                <a:spcPts val="530"/>
              </a:spcBef>
              <a:buSzPct val="59523"/>
              <a:buChar char="•"/>
              <a:tabLst>
                <a:tab pos="320675" algn="l"/>
              </a:tabLst>
            </a:pPr>
            <a:r>
              <a:rPr sz="2100" spc="10" dirty="0">
                <a:solidFill>
                  <a:srgbClr val="282828"/>
                </a:solidFill>
                <a:latin typeface="Arial"/>
                <a:cs typeface="Arial"/>
              </a:rPr>
              <a:t>Special</a:t>
            </a:r>
            <a:r>
              <a:rPr sz="210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15" dirty="0">
                <a:solidFill>
                  <a:srgbClr val="282828"/>
                </a:solidFill>
                <a:latin typeface="Arial"/>
                <a:cs typeface="Arial"/>
              </a:rPr>
              <a:t>Applications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420941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5073"/>
                </a:solidFill>
              </a:rPr>
              <a:t>What </a:t>
            </a:r>
            <a:r>
              <a:rPr spc="5" dirty="0">
                <a:solidFill>
                  <a:srgbClr val="005073"/>
                </a:solidFill>
              </a:rPr>
              <a:t>about</a:t>
            </a:r>
            <a:r>
              <a:rPr spc="30" dirty="0">
                <a:solidFill>
                  <a:srgbClr val="005073"/>
                </a:solidFill>
              </a:rPr>
              <a:t> </a:t>
            </a:r>
            <a:r>
              <a:rPr spc="-80" dirty="0">
                <a:solidFill>
                  <a:srgbClr val="005073"/>
                </a:solidFill>
              </a:rPr>
              <a:t>SNMP?</a:t>
            </a:r>
          </a:p>
        </p:txBody>
      </p:sp>
    </p:spTree>
    <p:extLst>
      <p:ext uri="{BB962C8B-B14F-4D97-AF65-F5344CB8AC3E}">
        <p14:creationId xmlns:p14="http://schemas.microsoft.com/office/powerpoint/2010/main" val="3776400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4903" y="1623441"/>
            <a:ext cx="5084445" cy="285559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67640" marR="0" lvl="0" indent="-154940" algn="l" defTabSz="914400" rtl="0" eaLnBrk="1" fontAlgn="auto" latinLnBrk="0" hangingPunct="1">
              <a:lnSpc>
                <a:spcPts val="3125"/>
              </a:lnSpc>
              <a:spcBef>
                <a:spcPts val="11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NETCONF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– </a:t>
            </a:r>
            <a:r>
              <a:rPr kumimoji="0" sz="26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2006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– </a:t>
            </a:r>
            <a:r>
              <a:rPr kumimoji="0" sz="2650" b="0" i="0" u="none" strike="noStrike" kern="1200" cap="none" spc="-1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RFC</a:t>
            </a:r>
            <a:r>
              <a:rPr kumimoji="0" sz="2650" b="0" i="0" u="none" strike="noStrike" kern="1200" cap="none" spc="2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4741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24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(RFC </a:t>
            </a:r>
            <a:r>
              <a:rPr kumimoji="0" sz="2100" b="0" i="0" u="none" strike="noStrike" kern="1200" cap="none" spc="10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6241 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100" b="0" i="0" u="none" strike="noStrike" kern="1200" cap="none" spc="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2011)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70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YANG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– </a:t>
            </a:r>
            <a:r>
              <a:rPr kumimoji="0" sz="2650" b="0" i="0" u="none" strike="noStrike" kern="1200" cap="none" spc="1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2010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– </a:t>
            </a:r>
            <a:r>
              <a:rPr kumimoji="0" sz="2650" b="0" i="0" u="none" strike="noStrike" kern="1200" cap="none" spc="-1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RFC</a:t>
            </a:r>
            <a:r>
              <a:rPr kumimoji="0" sz="2650" b="0" i="0" u="none" strike="noStrike" kern="1200" cap="none" spc="1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1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6020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5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1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RESTCONF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– </a:t>
            </a:r>
            <a:r>
              <a:rPr kumimoji="0" sz="26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– </a:t>
            </a:r>
            <a:r>
              <a:rPr kumimoji="0" sz="2650" b="0" i="0" u="none" strike="noStrike" kern="1200" cap="none" spc="-1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RFC</a:t>
            </a:r>
            <a:r>
              <a:rPr kumimoji="0" sz="2650" b="0" i="0" u="none" strike="noStrike" kern="1200" cap="none" spc="2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8040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ts val="3115"/>
              </a:lnSpc>
              <a:spcBef>
                <a:spcPts val="135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gRPC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– </a:t>
            </a:r>
            <a:r>
              <a:rPr kumimoji="0" sz="26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2015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–</a:t>
            </a:r>
            <a:r>
              <a:rPr kumimoji="0" sz="2650" b="0" i="0" u="none" strike="noStrike" kern="1200" cap="none" spc="1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OpenSource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project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Google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640842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" dirty="0">
                <a:solidFill>
                  <a:srgbClr val="005073"/>
                </a:solidFill>
              </a:rPr>
              <a:t>Model </a:t>
            </a:r>
            <a:r>
              <a:rPr spc="-30" dirty="0">
                <a:solidFill>
                  <a:srgbClr val="005073"/>
                </a:solidFill>
              </a:rPr>
              <a:t>Driven</a:t>
            </a:r>
            <a:r>
              <a:rPr spc="90" dirty="0">
                <a:solidFill>
                  <a:srgbClr val="005073"/>
                </a:solidFill>
              </a:rPr>
              <a:t> </a:t>
            </a:r>
            <a:r>
              <a:rPr spc="-10" dirty="0">
                <a:solidFill>
                  <a:srgbClr val="005073"/>
                </a:solidFill>
              </a:rPr>
              <a:t>Programmability</a:t>
            </a:r>
          </a:p>
        </p:txBody>
      </p:sp>
      <p:sp>
        <p:nvSpPr>
          <p:cNvPr id="4" name="object 4"/>
          <p:cNvSpPr/>
          <p:nvPr/>
        </p:nvSpPr>
        <p:spPr>
          <a:xfrm>
            <a:off x="6882383" y="1429511"/>
            <a:ext cx="4264152" cy="4672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998236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779970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5073"/>
                </a:solidFill>
              </a:rPr>
              <a:t>Transport </a:t>
            </a:r>
            <a:r>
              <a:rPr spc="15" dirty="0">
                <a:solidFill>
                  <a:srgbClr val="005073"/>
                </a:solidFill>
              </a:rPr>
              <a:t>(Protocol) </a:t>
            </a:r>
            <a:r>
              <a:rPr spc="-15" dirty="0">
                <a:solidFill>
                  <a:srgbClr val="005073"/>
                </a:solidFill>
              </a:rPr>
              <a:t>vs </a:t>
            </a:r>
            <a:r>
              <a:rPr spc="-70" dirty="0">
                <a:solidFill>
                  <a:srgbClr val="005073"/>
                </a:solidFill>
              </a:rPr>
              <a:t>Data</a:t>
            </a:r>
            <a:r>
              <a:rPr spc="200" dirty="0">
                <a:solidFill>
                  <a:srgbClr val="005073"/>
                </a:solidFill>
              </a:rPr>
              <a:t> </a:t>
            </a:r>
            <a:r>
              <a:rPr spc="15" dirty="0">
                <a:solidFill>
                  <a:srgbClr val="005073"/>
                </a:solidFill>
              </a:rPr>
              <a:t>(Model)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68601" y="3858514"/>
            <a:ext cx="2319655" cy="1307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69900" algn="l"/>
                <a:tab pos="470534" algn="l"/>
              </a:tabLst>
              <a:defRPr/>
            </a:pPr>
            <a:r>
              <a:rPr kumimoji="0" sz="2800" b="0" i="0" u="none" strike="noStrike" kern="1200" cap="none" spc="-10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NETCONF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69900" algn="l"/>
                <a:tab pos="470534" algn="l"/>
              </a:tabLst>
              <a:defRPr/>
            </a:pPr>
            <a:r>
              <a:rPr kumimoji="0" sz="2800" b="0" i="0" u="none" strike="noStrike" kern="1200" cap="none" spc="-254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2800" b="0" i="0" u="none" strike="noStrike" kern="1200" cap="none" spc="-9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ESTCO</a:t>
            </a:r>
            <a:r>
              <a:rPr kumimoji="0" sz="2800" b="0" i="0" u="none" strike="noStrike" kern="1200" cap="none" spc="-11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2800" b="0" i="0" u="none" strike="noStrike" kern="1200" cap="none" spc="-16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69900" algn="l"/>
                <a:tab pos="470534" algn="l"/>
              </a:tabLst>
              <a:defRPr/>
            </a:pPr>
            <a:r>
              <a:rPr kumimoji="0" sz="2800" b="0" i="0" u="none" strike="noStrike" kern="1200" cap="none" spc="-75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gRPC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22489" y="3858514"/>
            <a:ext cx="145351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69265" algn="l"/>
                <a:tab pos="469900" algn="l"/>
              </a:tabLst>
              <a:defRPr/>
            </a:pP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srgbClr val="3795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YA</a:t>
            </a:r>
            <a:r>
              <a:rPr kumimoji="0" sz="2800" b="0" i="0" u="none" strike="noStrike" kern="1200" cap="none" spc="-70" normalizeH="0" baseline="0" noProof="0" dirty="0">
                <a:ln>
                  <a:noFill/>
                </a:ln>
                <a:solidFill>
                  <a:srgbClr val="3795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2800" b="0" i="0" u="none" strike="noStrike" kern="1200" cap="none" spc="-130" normalizeH="0" baseline="0" noProof="0" dirty="0">
                <a:ln>
                  <a:noFill/>
                </a:ln>
                <a:solidFill>
                  <a:srgbClr val="3795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3983" y="1606296"/>
            <a:ext cx="11039856" cy="2042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1091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585406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005073"/>
                </a:solidFill>
              </a:rPr>
              <a:t>Three </a:t>
            </a:r>
            <a:r>
              <a:rPr spc="-15" dirty="0">
                <a:solidFill>
                  <a:srgbClr val="005073"/>
                </a:solidFill>
              </a:rPr>
              <a:t>Meanings </a:t>
            </a:r>
            <a:r>
              <a:rPr spc="65" dirty="0">
                <a:solidFill>
                  <a:srgbClr val="005073"/>
                </a:solidFill>
              </a:rPr>
              <a:t>of</a:t>
            </a:r>
            <a:r>
              <a:rPr spc="180" dirty="0">
                <a:solidFill>
                  <a:srgbClr val="005073"/>
                </a:solidFill>
              </a:rPr>
              <a:t> </a:t>
            </a:r>
            <a:r>
              <a:rPr spc="25" dirty="0">
                <a:solidFill>
                  <a:srgbClr val="005073"/>
                </a:solidFill>
              </a:rPr>
              <a:t>“YANG”</a:t>
            </a:r>
          </a:p>
        </p:txBody>
      </p:sp>
      <p:sp>
        <p:nvSpPr>
          <p:cNvPr id="3" name="object 3"/>
          <p:cNvSpPr/>
          <p:nvPr/>
        </p:nvSpPr>
        <p:spPr>
          <a:xfrm>
            <a:off x="3118104" y="1310639"/>
            <a:ext cx="6059424" cy="4794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42602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565785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>
                <a:solidFill>
                  <a:srgbClr val="005073"/>
                </a:solidFill>
              </a:rPr>
              <a:t>YANG </a:t>
            </a:r>
            <a:r>
              <a:rPr spc="5" dirty="0">
                <a:solidFill>
                  <a:srgbClr val="005073"/>
                </a:solidFill>
              </a:rPr>
              <a:t>Modeling</a:t>
            </a:r>
            <a:r>
              <a:rPr spc="175" dirty="0">
                <a:solidFill>
                  <a:srgbClr val="005073"/>
                </a:solidFill>
              </a:rPr>
              <a:t> </a:t>
            </a:r>
            <a:r>
              <a:rPr spc="-15" dirty="0">
                <a:solidFill>
                  <a:srgbClr val="005073"/>
                </a:solidFill>
              </a:rPr>
              <a:t>Language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30288" y="1392758"/>
            <a:ext cx="4913630" cy="4895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5904" marR="1713230" lvl="0" indent="-243840" algn="l" defTabSz="914400" rtl="0" eaLnBrk="1" fontAlgn="auto" latinLnBrk="0" hangingPunct="1">
              <a:lnSpc>
                <a:spcPct val="12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module ietf-interfaces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import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ietf-yang-types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500380" marR="0" lvl="0" indent="0" algn="l" defTabSz="914400" rtl="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prefix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yang;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55904" marR="0" lvl="0" indent="0" algn="l" defTabSz="914400" rtl="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55904" marR="0" lvl="0" indent="0" algn="l" defTabSz="914400" rtl="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container interfaces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744220" marR="2451100" lvl="0" indent="-243840" algn="l" defTabSz="914400" rtl="0" eaLnBrk="1" fontAlgn="auto" latinLnBrk="0" hangingPunct="1">
              <a:lnSpc>
                <a:spcPct val="120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list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interface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key "name";  leaf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name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988060" marR="0" lvl="0" indent="0" algn="l" defTabSz="914400" rtl="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type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string;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744220" marR="0" lvl="0" indent="0" algn="l" defTabSz="914400" rtl="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988060" marR="2085339" lvl="0" indent="-243840" algn="l" defTabSz="914400" rtl="0" eaLnBrk="1" fontAlgn="auto" latinLnBrk="0" hangingPunct="1">
              <a:lnSpc>
                <a:spcPct val="120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leaf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enabled {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type boolean;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default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"true";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500380" marR="0" lvl="0" indent="0" algn="l" defTabSz="914400" rtl="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28725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Example </a:t>
            </a:r>
            <a:r>
              <a:rPr kumimoji="0" sz="1600" b="0" i="1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edited </a:t>
            </a:r>
            <a:r>
              <a:rPr kumimoji="0" sz="1600" b="0" i="1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simplicity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1600" b="0" i="1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1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brevity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1725" y="1874647"/>
            <a:ext cx="583501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469265" lvl="0" indent="-381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93700" algn="l"/>
                <a:tab pos="394335" algn="l"/>
              </a:tabLst>
              <a:defRPr/>
            </a:pP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Module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240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self-contained </a:t>
            </a:r>
            <a:r>
              <a:rPr kumimoji="0" sz="240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top-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hierarchy </a:t>
            </a:r>
            <a:r>
              <a:rPr kumimoji="0" sz="240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2400" b="0" i="0" u="none" strike="noStrike" kern="1200" cap="none" spc="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nodes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937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93700" algn="l"/>
                <a:tab pos="394335" algn="l"/>
              </a:tabLst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Uses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containers </a:t>
            </a:r>
            <a:r>
              <a:rPr kumimoji="0" sz="240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group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related</a:t>
            </a:r>
            <a:r>
              <a:rPr kumimoji="0" sz="2400" b="0" i="0" u="none" strike="noStrike" kern="1200" cap="none" spc="1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nodes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93700" marR="9525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93700" algn="l"/>
                <a:tab pos="394335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Lists </a:t>
            </a:r>
            <a:r>
              <a:rPr kumimoji="0" sz="240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identify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nodes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stored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sequence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93700" marR="501015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93700" algn="l"/>
                <a:tab pos="394335" algn="l"/>
              </a:tabLst>
              <a:defRPr/>
            </a:pP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individual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attribute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node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represented by 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2400" b="0" i="0" u="none" strike="noStrike" kern="1200" cap="none" spc="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leaf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937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93700" algn="l"/>
                <a:tab pos="394335" algn="l"/>
              </a:tabLst>
              <a:defRPr/>
            </a:pP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Every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leaf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must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have</a:t>
            </a:r>
            <a:r>
              <a:rPr kumimoji="0" sz="2400" b="0" i="0" u="none" strike="noStrike" kern="1200" cap="none" spc="20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93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associated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type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9399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20CEF-A626-B14A-B5B7-331A0B41B1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Review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0856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774903" y="2475102"/>
            <a:ext cx="5059045" cy="23622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9560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model </a:t>
            </a:r>
            <a:r>
              <a:rPr kumimoji="0" sz="265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simply </a:t>
            </a:r>
            <a:r>
              <a:rPr kumimoji="0" sz="2650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well 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understood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agreed upon  </a:t>
            </a:r>
            <a:r>
              <a:rPr kumimoji="0" sz="265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method </a:t>
            </a:r>
            <a:r>
              <a:rPr kumimoji="0" sz="2650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describe </a:t>
            </a:r>
            <a:r>
              <a:rPr kumimoji="0" sz="265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"something".  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 </a:t>
            </a:r>
            <a:r>
              <a:rPr kumimoji="0" sz="265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</a:t>
            </a: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example,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consider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  </a:t>
            </a: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simple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"data </a:t>
            </a:r>
            <a:r>
              <a:rPr kumimoji="0" sz="265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model" </a:t>
            </a:r>
            <a:r>
              <a:rPr kumimoji="0" sz="265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2650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person.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06388" y="1560236"/>
            <a:ext cx="4878070" cy="330898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Tx/>
              <a:buSzPct val="60377"/>
              <a:buFont typeface="Arial"/>
              <a:buChar char="•"/>
              <a:tabLst>
                <a:tab pos="168275" algn="l"/>
              </a:tabLst>
              <a:defRPr/>
            </a:pPr>
            <a:r>
              <a:rPr kumimoji="0" sz="2650" b="0" i="1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Person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60416"/>
              <a:buFontTx/>
              <a:buChar char="•"/>
              <a:tabLst>
                <a:tab pos="320675" algn="l"/>
              </a:tabLst>
              <a:defRPr/>
            </a:pP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Gender </a:t>
            </a:r>
            <a:r>
              <a:rPr kumimoji="0" sz="2400" b="0" i="0" u="none" strike="noStrike" kern="1200" cap="none" spc="4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male,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female,</a:t>
            </a:r>
            <a:r>
              <a:rPr kumimoji="0" sz="2400" b="0" i="0" u="none" strike="noStrike" kern="1200" cap="none" spc="-2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other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Pct val="60416"/>
              <a:buFontTx/>
              <a:buChar char="•"/>
              <a:tabLst>
                <a:tab pos="320675" algn="l"/>
              </a:tabLst>
              <a:defRPr/>
            </a:pP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Height </a:t>
            </a:r>
            <a:r>
              <a:rPr kumimoji="0" sz="2400" b="0" i="0" u="none" strike="noStrike" kern="1200" cap="none" spc="4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Feet/Inches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</a:t>
            </a:r>
            <a:r>
              <a:rPr kumimoji="0" sz="2400" b="0" i="0" u="none" strike="noStrike" kern="1200" cap="none" spc="-3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Meters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Pct val="58333"/>
              <a:buFontTx/>
              <a:buChar char="•"/>
              <a:tabLst>
                <a:tab pos="320675" algn="l"/>
              </a:tabLst>
              <a:defRPr/>
            </a:pP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Weight </a:t>
            </a:r>
            <a:r>
              <a:rPr kumimoji="0" sz="2400" b="0" i="0" u="none" strike="noStrike" kern="1200" cap="none" spc="4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Pounds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</a:t>
            </a:r>
            <a:r>
              <a:rPr kumimoji="0" sz="2400" b="0" i="0" u="none" strike="noStrike" kern="1200" cap="none" spc="-4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Kilos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ts val="2810"/>
              </a:lnSpc>
              <a:spcBef>
                <a:spcPts val="455"/>
              </a:spcBef>
              <a:spcAft>
                <a:spcPts val="0"/>
              </a:spcAft>
              <a:buClrTx/>
              <a:buSzPct val="60416"/>
              <a:buFontTx/>
              <a:buChar char="•"/>
              <a:tabLst>
                <a:tab pos="320675" algn="l"/>
              </a:tabLst>
              <a:defRPr/>
            </a:pP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Hair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Color </a:t>
            </a:r>
            <a:r>
              <a:rPr kumimoji="0" sz="2400" b="0" i="0" u="none" strike="noStrike" kern="1200" cap="none" spc="4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Brown,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Blond,</a:t>
            </a:r>
            <a:r>
              <a:rPr kumimoji="0" sz="2400" b="0" i="0" u="none" strike="noStrike" kern="1200" cap="none" spc="-3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Black,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0" indent="0" algn="l" defTabSz="914400" rtl="0" eaLnBrk="1" fontAlgn="auto" latinLnBrk="0" hangingPunct="1">
              <a:lnSpc>
                <a:spcPts val="28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Red,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other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ts val="2810"/>
              </a:lnSpc>
              <a:spcBef>
                <a:spcPts val="455"/>
              </a:spcBef>
              <a:spcAft>
                <a:spcPts val="0"/>
              </a:spcAft>
              <a:buClrTx/>
              <a:buSzPct val="60416"/>
              <a:buFontTx/>
              <a:buChar char="•"/>
              <a:tabLst>
                <a:tab pos="320675" algn="l"/>
              </a:tabLst>
              <a:defRPr/>
            </a:pP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Eye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Color </a:t>
            </a:r>
            <a:r>
              <a:rPr kumimoji="0" sz="2400" b="0" i="0" u="none" strike="noStrike" kern="1200" cap="none" spc="4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Brown,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Blue,</a:t>
            </a:r>
            <a:r>
              <a:rPr kumimoji="0" sz="2400" b="0" i="0" u="none" strike="noStrike" kern="1200" cap="none" spc="-29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Green,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0" indent="0" algn="l" defTabSz="914400" rtl="0" eaLnBrk="1" fontAlgn="auto" latinLnBrk="0" hangingPunct="1">
              <a:lnSpc>
                <a:spcPts val="28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Hazel,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other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481647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5073"/>
                </a:solidFill>
              </a:rPr>
              <a:t>What </a:t>
            </a:r>
            <a:r>
              <a:rPr spc="-35" dirty="0">
                <a:solidFill>
                  <a:srgbClr val="005073"/>
                </a:solidFill>
              </a:rPr>
              <a:t>is </a:t>
            </a:r>
            <a:r>
              <a:rPr spc="-110" dirty="0">
                <a:solidFill>
                  <a:srgbClr val="005073"/>
                </a:solidFill>
              </a:rPr>
              <a:t>a </a:t>
            </a:r>
            <a:r>
              <a:rPr spc="-70" dirty="0">
                <a:solidFill>
                  <a:srgbClr val="005073"/>
                </a:solidFill>
              </a:rPr>
              <a:t>Data</a:t>
            </a:r>
            <a:r>
              <a:rPr spc="290" dirty="0">
                <a:solidFill>
                  <a:srgbClr val="005073"/>
                </a:solidFill>
              </a:rPr>
              <a:t> </a:t>
            </a:r>
            <a:r>
              <a:rPr spc="-5" dirty="0">
                <a:solidFill>
                  <a:srgbClr val="005073"/>
                </a:solidFill>
              </a:rPr>
              <a:t>Model?</a:t>
            </a:r>
          </a:p>
        </p:txBody>
      </p:sp>
    </p:spTree>
    <p:extLst>
      <p:ext uri="{BB962C8B-B14F-4D97-AF65-F5344CB8AC3E}">
        <p14:creationId xmlns:p14="http://schemas.microsoft.com/office/powerpoint/2010/main" val="1617992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909066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5073"/>
                </a:solidFill>
              </a:rPr>
              <a:t>What </a:t>
            </a:r>
            <a:r>
              <a:rPr spc="25" dirty="0">
                <a:solidFill>
                  <a:srgbClr val="005073"/>
                </a:solidFill>
              </a:rPr>
              <a:t>might </a:t>
            </a:r>
            <a:r>
              <a:rPr spc="-110" dirty="0">
                <a:solidFill>
                  <a:srgbClr val="005073"/>
                </a:solidFill>
              </a:rPr>
              <a:t>a </a:t>
            </a:r>
            <a:r>
              <a:rPr spc="-105" dirty="0">
                <a:solidFill>
                  <a:srgbClr val="005073"/>
                </a:solidFill>
              </a:rPr>
              <a:t>YANG </a:t>
            </a:r>
            <a:r>
              <a:rPr spc="-70" dirty="0">
                <a:solidFill>
                  <a:srgbClr val="005073"/>
                </a:solidFill>
              </a:rPr>
              <a:t>Data </a:t>
            </a:r>
            <a:r>
              <a:rPr spc="25" dirty="0">
                <a:solidFill>
                  <a:srgbClr val="005073"/>
                </a:solidFill>
              </a:rPr>
              <a:t>Model</a:t>
            </a:r>
            <a:r>
              <a:rPr spc="600" dirty="0">
                <a:solidFill>
                  <a:srgbClr val="005073"/>
                </a:solidFill>
              </a:rPr>
              <a:t> </a:t>
            </a:r>
            <a:r>
              <a:rPr spc="15" dirty="0">
                <a:solidFill>
                  <a:srgbClr val="005073"/>
                </a:solidFill>
              </a:rPr>
              <a:t>describe?</a:t>
            </a:r>
          </a:p>
        </p:txBody>
      </p:sp>
      <p:sp>
        <p:nvSpPr>
          <p:cNvPr id="3" name="object 3"/>
          <p:cNvSpPr/>
          <p:nvPr/>
        </p:nvSpPr>
        <p:spPr>
          <a:xfrm>
            <a:off x="3072383" y="1429512"/>
            <a:ext cx="6150864" cy="463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203709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6750684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" dirty="0">
                <a:solidFill>
                  <a:srgbClr val="005073"/>
                </a:solidFill>
              </a:rPr>
              <a:t>Where </a:t>
            </a:r>
            <a:r>
              <a:rPr spc="55" dirty="0">
                <a:solidFill>
                  <a:srgbClr val="005073"/>
                </a:solidFill>
              </a:rPr>
              <a:t>do </a:t>
            </a:r>
            <a:r>
              <a:rPr spc="10" dirty="0">
                <a:solidFill>
                  <a:srgbClr val="005073"/>
                </a:solidFill>
              </a:rPr>
              <a:t>Models </a:t>
            </a:r>
            <a:r>
              <a:rPr spc="30" dirty="0">
                <a:solidFill>
                  <a:srgbClr val="005073"/>
                </a:solidFill>
              </a:rPr>
              <a:t>Come</a:t>
            </a:r>
            <a:r>
              <a:rPr spc="165" dirty="0">
                <a:solidFill>
                  <a:srgbClr val="005073"/>
                </a:solidFill>
              </a:rPr>
              <a:t> </a:t>
            </a:r>
            <a:r>
              <a:rPr spc="-45" dirty="0">
                <a:solidFill>
                  <a:srgbClr val="005073"/>
                </a:solidFill>
              </a:rPr>
              <a:t>From?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1019" y="3358388"/>
            <a:ext cx="4255770" cy="20091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ts val="2850"/>
              </a:lnSpc>
              <a:spcBef>
                <a:spcPts val="100"/>
              </a:spcBef>
              <a:spcAft>
                <a:spcPts val="0"/>
              </a:spcAft>
              <a:buClrTx/>
              <a:buSzPct val="89583"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Standard</a:t>
            </a:r>
            <a:r>
              <a:rPr kumimoji="0" sz="2400" b="1" i="0" u="none" strike="noStrike" kern="1200" cap="none" spc="-1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definition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1300" marR="0" lvl="0" indent="0" algn="l" defTabSz="914400" rtl="0" eaLnBrk="1" fontAlgn="auto" latinLnBrk="0" hangingPunct="1">
              <a:lnSpc>
                <a:spcPts val="18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(IETF,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ITU,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OpenConfig,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etc.)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241300" marR="0" lvl="0" indent="-228600" algn="l" defTabSz="914400" rtl="0" eaLnBrk="1" fontAlgn="auto" latinLnBrk="0" hangingPunct="1">
              <a:lnSpc>
                <a:spcPts val="2770"/>
              </a:lnSpc>
              <a:spcBef>
                <a:spcPts val="5"/>
              </a:spcBef>
              <a:spcAft>
                <a:spcPts val="0"/>
              </a:spcAft>
              <a:buClrTx/>
              <a:buSzPct val="89583"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Compliant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standard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1300" marR="0" lvl="0" indent="0" algn="l" defTabSz="914400" rtl="0" eaLnBrk="1" fontAlgn="auto" latinLnBrk="0" hangingPunct="1">
              <a:lnSpc>
                <a:spcPts val="20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ietf-diffserv-policy.yang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41300" marR="0" lvl="0" indent="0" algn="l" defTabSz="914400" rtl="0" eaLnBrk="1" fontAlgn="auto" latinLnBrk="0" hangingPunct="1">
              <a:lnSpc>
                <a:spcPts val="21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ietf-diffserv-classifer.yang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41300" marR="0" lvl="0" indent="0" algn="l" defTabSz="914400" rtl="0" eaLnBrk="1" fontAlgn="auto" latinLnBrk="0" hangingPunct="1">
              <a:lnSpc>
                <a:spcPts val="2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ietf-diffserv-target.yang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03704" y="1310639"/>
            <a:ext cx="2064258" cy="20551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71927" y="1886711"/>
            <a:ext cx="1527810" cy="98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49423" y="1335024"/>
            <a:ext cx="1975485" cy="1965960"/>
          </a:xfrm>
          <a:custGeom>
            <a:avLst/>
            <a:gdLst/>
            <a:ahLst/>
            <a:cxnLst/>
            <a:rect l="l" t="t" r="r" b="b"/>
            <a:pathLst>
              <a:path w="1975485" h="1965960">
                <a:moveTo>
                  <a:pt x="992124" y="0"/>
                </a:moveTo>
                <a:lnTo>
                  <a:pt x="982980" y="0"/>
                </a:lnTo>
                <a:lnTo>
                  <a:pt x="935350" y="1133"/>
                </a:lnTo>
                <a:lnTo>
                  <a:pt x="888306" y="4499"/>
                </a:lnTo>
                <a:lnTo>
                  <a:pt x="841898" y="10046"/>
                </a:lnTo>
                <a:lnTo>
                  <a:pt x="796179" y="17723"/>
                </a:lnTo>
                <a:lnTo>
                  <a:pt x="751200" y="27477"/>
                </a:lnTo>
                <a:lnTo>
                  <a:pt x="707012" y="39259"/>
                </a:lnTo>
                <a:lnTo>
                  <a:pt x="663667" y="53015"/>
                </a:lnTo>
                <a:lnTo>
                  <a:pt x="621216" y="68696"/>
                </a:lnTo>
                <a:lnTo>
                  <a:pt x="579711" y="86248"/>
                </a:lnTo>
                <a:lnTo>
                  <a:pt x="539203" y="105622"/>
                </a:lnTo>
                <a:lnTo>
                  <a:pt x="499744" y="126764"/>
                </a:lnTo>
                <a:lnTo>
                  <a:pt x="461385" y="149625"/>
                </a:lnTo>
                <a:lnTo>
                  <a:pt x="424177" y="174152"/>
                </a:lnTo>
                <a:lnTo>
                  <a:pt x="388173" y="200293"/>
                </a:lnTo>
                <a:lnTo>
                  <a:pt x="353423" y="227998"/>
                </a:lnTo>
                <a:lnTo>
                  <a:pt x="319979" y="257215"/>
                </a:lnTo>
                <a:lnTo>
                  <a:pt x="287893" y="287893"/>
                </a:lnTo>
                <a:lnTo>
                  <a:pt x="257215" y="319979"/>
                </a:lnTo>
                <a:lnTo>
                  <a:pt x="227998" y="353423"/>
                </a:lnTo>
                <a:lnTo>
                  <a:pt x="200293" y="388173"/>
                </a:lnTo>
                <a:lnTo>
                  <a:pt x="174152" y="424177"/>
                </a:lnTo>
                <a:lnTo>
                  <a:pt x="149625" y="461385"/>
                </a:lnTo>
                <a:lnTo>
                  <a:pt x="126764" y="499744"/>
                </a:lnTo>
                <a:lnTo>
                  <a:pt x="105622" y="539203"/>
                </a:lnTo>
                <a:lnTo>
                  <a:pt x="86248" y="579711"/>
                </a:lnTo>
                <a:lnTo>
                  <a:pt x="68696" y="621216"/>
                </a:lnTo>
                <a:lnTo>
                  <a:pt x="53015" y="663667"/>
                </a:lnTo>
                <a:lnTo>
                  <a:pt x="39259" y="707012"/>
                </a:lnTo>
                <a:lnTo>
                  <a:pt x="27477" y="751200"/>
                </a:lnTo>
                <a:lnTo>
                  <a:pt x="17723" y="796179"/>
                </a:lnTo>
                <a:lnTo>
                  <a:pt x="10046" y="841898"/>
                </a:lnTo>
                <a:lnTo>
                  <a:pt x="4499" y="888306"/>
                </a:lnTo>
                <a:lnTo>
                  <a:pt x="1133" y="935350"/>
                </a:lnTo>
                <a:lnTo>
                  <a:pt x="0" y="982979"/>
                </a:lnTo>
                <a:lnTo>
                  <a:pt x="1133" y="1030609"/>
                </a:lnTo>
                <a:lnTo>
                  <a:pt x="4499" y="1077653"/>
                </a:lnTo>
                <a:lnTo>
                  <a:pt x="10046" y="1124061"/>
                </a:lnTo>
                <a:lnTo>
                  <a:pt x="17723" y="1169780"/>
                </a:lnTo>
                <a:lnTo>
                  <a:pt x="27477" y="1214759"/>
                </a:lnTo>
                <a:lnTo>
                  <a:pt x="39259" y="1258947"/>
                </a:lnTo>
                <a:lnTo>
                  <a:pt x="53015" y="1302292"/>
                </a:lnTo>
                <a:lnTo>
                  <a:pt x="68696" y="1344743"/>
                </a:lnTo>
                <a:lnTo>
                  <a:pt x="86248" y="1386248"/>
                </a:lnTo>
                <a:lnTo>
                  <a:pt x="105622" y="1426756"/>
                </a:lnTo>
                <a:lnTo>
                  <a:pt x="126764" y="1466215"/>
                </a:lnTo>
                <a:lnTo>
                  <a:pt x="149625" y="1504574"/>
                </a:lnTo>
                <a:lnTo>
                  <a:pt x="174152" y="1541782"/>
                </a:lnTo>
                <a:lnTo>
                  <a:pt x="200293" y="1577786"/>
                </a:lnTo>
                <a:lnTo>
                  <a:pt x="227998" y="1612536"/>
                </a:lnTo>
                <a:lnTo>
                  <a:pt x="257215" y="1645980"/>
                </a:lnTo>
                <a:lnTo>
                  <a:pt x="287893" y="1678066"/>
                </a:lnTo>
                <a:lnTo>
                  <a:pt x="319979" y="1708744"/>
                </a:lnTo>
                <a:lnTo>
                  <a:pt x="353423" y="1737961"/>
                </a:lnTo>
                <a:lnTo>
                  <a:pt x="388173" y="1765666"/>
                </a:lnTo>
                <a:lnTo>
                  <a:pt x="424177" y="1791807"/>
                </a:lnTo>
                <a:lnTo>
                  <a:pt x="461385" y="1816334"/>
                </a:lnTo>
                <a:lnTo>
                  <a:pt x="499744" y="1839195"/>
                </a:lnTo>
                <a:lnTo>
                  <a:pt x="539203" y="1860337"/>
                </a:lnTo>
                <a:lnTo>
                  <a:pt x="579711" y="1879711"/>
                </a:lnTo>
                <a:lnTo>
                  <a:pt x="621216" y="1897263"/>
                </a:lnTo>
                <a:lnTo>
                  <a:pt x="663667" y="1912944"/>
                </a:lnTo>
                <a:lnTo>
                  <a:pt x="707012" y="1926700"/>
                </a:lnTo>
                <a:lnTo>
                  <a:pt x="751200" y="1938482"/>
                </a:lnTo>
                <a:lnTo>
                  <a:pt x="796179" y="1948236"/>
                </a:lnTo>
                <a:lnTo>
                  <a:pt x="841898" y="1955913"/>
                </a:lnTo>
                <a:lnTo>
                  <a:pt x="888306" y="1961460"/>
                </a:lnTo>
                <a:lnTo>
                  <a:pt x="935350" y="1964826"/>
                </a:lnTo>
                <a:lnTo>
                  <a:pt x="982980" y="1965960"/>
                </a:lnTo>
                <a:lnTo>
                  <a:pt x="992124" y="1965960"/>
                </a:lnTo>
                <a:lnTo>
                  <a:pt x="1039753" y="1964826"/>
                </a:lnTo>
                <a:lnTo>
                  <a:pt x="1086797" y="1961460"/>
                </a:lnTo>
                <a:lnTo>
                  <a:pt x="1133205" y="1955913"/>
                </a:lnTo>
                <a:lnTo>
                  <a:pt x="1178924" y="1948236"/>
                </a:lnTo>
                <a:lnTo>
                  <a:pt x="1223903" y="1938482"/>
                </a:lnTo>
                <a:lnTo>
                  <a:pt x="1268091" y="1926700"/>
                </a:lnTo>
                <a:lnTo>
                  <a:pt x="1311436" y="1912944"/>
                </a:lnTo>
                <a:lnTo>
                  <a:pt x="1353887" y="1897263"/>
                </a:lnTo>
                <a:lnTo>
                  <a:pt x="1395392" y="1879711"/>
                </a:lnTo>
                <a:lnTo>
                  <a:pt x="1435900" y="1860337"/>
                </a:lnTo>
                <a:lnTo>
                  <a:pt x="1475359" y="1839195"/>
                </a:lnTo>
                <a:lnTo>
                  <a:pt x="1513718" y="1816334"/>
                </a:lnTo>
                <a:lnTo>
                  <a:pt x="1550926" y="1791807"/>
                </a:lnTo>
                <a:lnTo>
                  <a:pt x="1586930" y="1765666"/>
                </a:lnTo>
                <a:lnTo>
                  <a:pt x="1621680" y="1737961"/>
                </a:lnTo>
                <a:lnTo>
                  <a:pt x="1655124" y="1708744"/>
                </a:lnTo>
                <a:lnTo>
                  <a:pt x="1687210" y="1678066"/>
                </a:lnTo>
                <a:lnTo>
                  <a:pt x="1717888" y="1645980"/>
                </a:lnTo>
                <a:lnTo>
                  <a:pt x="1747105" y="1612536"/>
                </a:lnTo>
                <a:lnTo>
                  <a:pt x="1774810" y="1577786"/>
                </a:lnTo>
                <a:lnTo>
                  <a:pt x="1800951" y="1541782"/>
                </a:lnTo>
                <a:lnTo>
                  <a:pt x="1825478" y="1504574"/>
                </a:lnTo>
                <a:lnTo>
                  <a:pt x="1848339" y="1466215"/>
                </a:lnTo>
                <a:lnTo>
                  <a:pt x="1869481" y="1426756"/>
                </a:lnTo>
                <a:lnTo>
                  <a:pt x="1888855" y="1386248"/>
                </a:lnTo>
                <a:lnTo>
                  <a:pt x="1906407" y="1344743"/>
                </a:lnTo>
                <a:lnTo>
                  <a:pt x="1922088" y="1302292"/>
                </a:lnTo>
                <a:lnTo>
                  <a:pt x="1935844" y="1258947"/>
                </a:lnTo>
                <a:lnTo>
                  <a:pt x="1947626" y="1214759"/>
                </a:lnTo>
                <a:lnTo>
                  <a:pt x="1957380" y="1169780"/>
                </a:lnTo>
                <a:lnTo>
                  <a:pt x="1965057" y="1124061"/>
                </a:lnTo>
                <a:lnTo>
                  <a:pt x="1970604" y="1077653"/>
                </a:lnTo>
                <a:lnTo>
                  <a:pt x="1973970" y="1030609"/>
                </a:lnTo>
                <a:lnTo>
                  <a:pt x="1975103" y="982979"/>
                </a:lnTo>
                <a:lnTo>
                  <a:pt x="1973970" y="935350"/>
                </a:lnTo>
                <a:lnTo>
                  <a:pt x="1970604" y="888306"/>
                </a:lnTo>
                <a:lnTo>
                  <a:pt x="1965057" y="841898"/>
                </a:lnTo>
                <a:lnTo>
                  <a:pt x="1957380" y="796179"/>
                </a:lnTo>
                <a:lnTo>
                  <a:pt x="1947626" y="751200"/>
                </a:lnTo>
                <a:lnTo>
                  <a:pt x="1935844" y="707012"/>
                </a:lnTo>
                <a:lnTo>
                  <a:pt x="1922088" y="663667"/>
                </a:lnTo>
                <a:lnTo>
                  <a:pt x="1906407" y="621216"/>
                </a:lnTo>
                <a:lnTo>
                  <a:pt x="1888855" y="579711"/>
                </a:lnTo>
                <a:lnTo>
                  <a:pt x="1869481" y="539203"/>
                </a:lnTo>
                <a:lnTo>
                  <a:pt x="1848339" y="499744"/>
                </a:lnTo>
                <a:lnTo>
                  <a:pt x="1825478" y="461385"/>
                </a:lnTo>
                <a:lnTo>
                  <a:pt x="1800951" y="424177"/>
                </a:lnTo>
                <a:lnTo>
                  <a:pt x="1774810" y="388173"/>
                </a:lnTo>
                <a:lnTo>
                  <a:pt x="1747105" y="353423"/>
                </a:lnTo>
                <a:lnTo>
                  <a:pt x="1717888" y="319979"/>
                </a:lnTo>
                <a:lnTo>
                  <a:pt x="1687210" y="287893"/>
                </a:lnTo>
                <a:lnTo>
                  <a:pt x="1655124" y="257215"/>
                </a:lnTo>
                <a:lnTo>
                  <a:pt x="1621680" y="227998"/>
                </a:lnTo>
                <a:lnTo>
                  <a:pt x="1586930" y="200293"/>
                </a:lnTo>
                <a:lnTo>
                  <a:pt x="1550926" y="174152"/>
                </a:lnTo>
                <a:lnTo>
                  <a:pt x="1513718" y="149625"/>
                </a:lnTo>
                <a:lnTo>
                  <a:pt x="1475359" y="126764"/>
                </a:lnTo>
                <a:lnTo>
                  <a:pt x="1435900" y="105622"/>
                </a:lnTo>
                <a:lnTo>
                  <a:pt x="1395392" y="86248"/>
                </a:lnTo>
                <a:lnTo>
                  <a:pt x="1353887" y="68696"/>
                </a:lnTo>
                <a:lnTo>
                  <a:pt x="1311436" y="53015"/>
                </a:lnTo>
                <a:lnTo>
                  <a:pt x="1268091" y="39259"/>
                </a:lnTo>
                <a:lnTo>
                  <a:pt x="1223903" y="27477"/>
                </a:lnTo>
                <a:lnTo>
                  <a:pt x="1178924" y="17723"/>
                </a:lnTo>
                <a:lnTo>
                  <a:pt x="1133205" y="10046"/>
                </a:lnTo>
                <a:lnTo>
                  <a:pt x="1086797" y="4499"/>
                </a:lnTo>
                <a:lnTo>
                  <a:pt x="1039753" y="1133"/>
                </a:lnTo>
                <a:lnTo>
                  <a:pt x="992124" y="0"/>
                </a:lnTo>
                <a:close/>
              </a:path>
            </a:pathLst>
          </a:custGeom>
          <a:solidFill>
            <a:srgbClr val="6DBD4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68904" y="1980945"/>
            <a:ext cx="1133475" cy="6775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" marR="0" lvl="0" indent="0" algn="ctr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Industry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Standard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02880" y="1292352"/>
            <a:ext cx="2100833" cy="20947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68411" y="1336547"/>
            <a:ext cx="1972310" cy="1965960"/>
          </a:xfrm>
          <a:custGeom>
            <a:avLst/>
            <a:gdLst/>
            <a:ahLst/>
            <a:cxnLst/>
            <a:rect l="l" t="t" r="r" b="b"/>
            <a:pathLst>
              <a:path w="1972309" h="1965960">
                <a:moveTo>
                  <a:pt x="989076" y="0"/>
                </a:moveTo>
                <a:lnTo>
                  <a:pt x="982980" y="0"/>
                </a:lnTo>
                <a:lnTo>
                  <a:pt x="935350" y="1133"/>
                </a:lnTo>
                <a:lnTo>
                  <a:pt x="888306" y="4499"/>
                </a:lnTo>
                <a:lnTo>
                  <a:pt x="841898" y="10046"/>
                </a:lnTo>
                <a:lnTo>
                  <a:pt x="796179" y="17723"/>
                </a:lnTo>
                <a:lnTo>
                  <a:pt x="751200" y="27477"/>
                </a:lnTo>
                <a:lnTo>
                  <a:pt x="707012" y="39259"/>
                </a:lnTo>
                <a:lnTo>
                  <a:pt x="663667" y="53015"/>
                </a:lnTo>
                <a:lnTo>
                  <a:pt x="621216" y="68696"/>
                </a:lnTo>
                <a:lnTo>
                  <a:pt x="579711" y="86248"/>
                </a:lnTo>
                <a:lnTo>
                  <a:pt x="539203" y="105622"/>
                </a:lnTo>
                <a:lnTo>
                  <a:pt x="499744" y="126764"/>
                </a:lnTo>
                <a:lnTo>
                  <a:pt x="461385" y="149625"/>
                </a:lnTo>
                <a:lnTo>
                  <a:pt x="424177" y="174152"/>
                </a:lnTo>
                <a:lnTo>
                  <a:pt x="388173" y="200293"/>
                </a:lnTo>
                <a:lnTo>
                  <a:pt x="353423" y="227998"/>
                </a:lnTo>
                <a:lnTo>
                  <a:pt x="319979" y="257215"/>
                </a:lnTo>
                <a:lnTo>
                  <a:pt x="287893" y="287893"/>
                </a:lnTo>
                <a:lnTo>
                  <a:pt x="257215" y="319979"/>
                </a:lnTo>
                <a:lnTo>
                  <a:pt x="227998" y="353423"/>
                </a:lnTo>
                <a:lnTo>
                  <a:pt x="200293" y="388173"/>
                </a:lnTo>
                <a:lnTo>
                  <a:pt x="174152" y="424177"/>
                </a:lnTo>
                <a:lnTo>
                  <a:pt x="149625" y="461385"/>
                </a:lnTo>
                <a:lnTo>
                  <a:pt x="126764" y="499744"/>
                </a:lnTo>
                <a:lnTo>
                  <a:pt x="105622" y="539203"/>
                </a:lnTo>
                <a:lnTo>
                  <a:pt x="86248" y="579711"/>
                </a:lnTo>
                <a:lnTo>
                  <a:pt x="68696" y="621216"/>
                </a:lnTo>
                <a:lnTo>
                  <a:pt x="53015" y="663667"/>
                </a:lnTo>
                <a:lnTo>
                  <a:pt x="39259" y="707012"/>
                </a:lnTo>
                <a:lnTo>
                  <a:pt x="27477" y="751200"/>
                </a:lnTo>
                <a:lnTo>
                  <a:pt x="17723" y="796179"/>
                </a:lnTo>
                <a:lnTo>
                  <a:pt x="10046" y="841898"/>
                </a:lnTo>
                <a:lnTo>
                  <a:pt x="4499" y="888306"/>
                </a:lnTo>
                <a:lnTo>
                  <a:pt x="1133" y="935350"/>
                </a:lnTo>
                <a:lnTo>
                  <a:pt x="0" y="982979"/>
                </a:lnTo>
                <a:lnTo>
                  <a:pt x="1133" y="1030609"/>
                </a:lnTo>
                <a:lnTo>
                  <a:pt x="4499" y="1077653"/>
                </a:lnTo>
                <a:lnTo>
                  <a:pt x="10046" y="1124061"/>
                </a:lnTo>
                <a:lnTo>
                  <a:pt x="17723" y="1169780"/>
                </a:lnTo>
                <a:lnTo>
                  <a:pt x="27477" y="1214759"/>
                </a:lnTo>
                <a:lnTo>
                  <a:pt x="39259" y="1258947"/>
                </a:lnTo>
                <a:lnTo>
                  <a:pt x="53015" y="1302292"/>
                </a:lnTo>
                <a:lnTo>
                  <a:pt x="68696" y="1344743"/>
                </a:lnTo>
                <a:lnTo>
                  <a:pt x="86248" y="1386248"/>
                </a:lnTo>
                <a:lnTo>
                  <a:pt x="105622" y="1426756"/>
                </a:lnTo>
                <a:lnTo>
                  <a:pt x="126764" y="1466215"/>
                </a:lnTo>
                <a:lnTo>
                  <a:pt x="149625" y="1504574"/>
                </a:lnTo>
                <a:lnTo>
                  <a:pt x="174152" y="1541782"/>
                </a:lnTo>
                <a:lnTo>
                  <a:pt x="200293" y="1577786"/>
                </a:lnTo>
                <a:lnTo>
                  <a:pt x="227998" y="1612536"/>
                </a:lnTo>
                <a:lnTo>
                  <a:pt x="257215" y="1645980"/>
                </a:lnTo>
                <a:lnTo>
                  <a:pt x="287893" y="1678066"/>
                </a:lnTo>
                <a:lnTo>
                  <a:pt x="319979" y="1708744"/>
                </a:lnTo>
                <a:lnTo>
                  <a:pt x="353423" y="1737961"/>
                </a:lnTo>
                <a:lnTo>
                  <a:pt x="388173" y="1765666"/>
                </a:lnTo>
                <a:lnTo>
                  <a:pt x="424177" y="1791807"/>
                </a:lnTo>
                <a:lnTo>
                  <a:pt x="461385" y="1816334"/>
                </a:lnTo>
                <a:lnTo>
                  <a:pt x="499744" y="1839195"/>
                </a:lnTo>
                <a:lnTo>
                  <a:pt x="539203" y="1860337"/>
                </a:lnTo>
                <a:lnTo>
                  <a:pt x="579711" y="1879711"/>
                </a:lnTo>
                <a:lnTo>
                  <a:pt x="621216" y="1897263"/>
                </a:lnTo>
                <a:lnTo>
                  <a:pt x="663667" y="1912944"/>
                </a:lnTo>
                <a:lnTo>
                  <a:pt x="707012" y="1926700"/>
                </a:lnTo>
                <a:lnTo>
                  <a:pt x="751200" y="1938482"/>
                </a:lnTo>
                <a:lnTo>
                  <a:pt x="796179" y="1948236"/>
                </a:lnTo>
                <a:lnTo>
                  <a:pt x="841898" y="1955913"/>
                </a:lnTo>
                <a:lnTo>
                  <a:pt x="888306" y="1961460"/>
                </a:lnTo>
                <a:lnTo>
                  <a:pt x="935350" y="1964826"/>
                </a:lnTo>
                <a:lnTo>
                  <a:pt x="982980" y="1965960"/>
                </a:lnTo>
                <a:lnTo>
                  <a:pt x="989076" y="1965960"/>
                </a:lnTo>
                <a:lnTo>
                  <a:pt x="1036705" y="1964826"/>
                </a:lnTo>
                <a:lnTo>
                  <a:pt x="1083749" y="1961460"/>
                </a:lnTo>
                <a:lnTo>
                  <a:pt x="1130157" y="1955913"/>
                </a:lnTo>
                <a:lnTo>
                  <a:pt x="1175876" y="1948236"/>
                </a:lnTo>
                <a:lnTo>
                  <a:pt x="1220855" y="1938482"/>
                </a:lnTo>
                <a:lnTo>
                  <a:pt x="1265043" y="1926700"/>
                </a:lnTo>
                <a:lnTo>
                  <a:pt x="1308388" y="1912944"/>
                </a:lnTo>
                <a:lnTo>
                  <a:pt x="1350839" y="1897263"/>
                </a:lnTo>
                <a:lnTo>
                  <a:pt x="1392344" y="1879711"/>
                </a:lnTo>
                <a:lnTo>
                  <a:pt x="1432852" y="1860337"/>
                </a:lnTo>
                <a:lnTo>
                  <a:pt x="1472311" y="1839195"/>
                </a:lnTo>
                <a:lnTo>
                  <a:pt x="1510670" y="1816334"/>
                </a:lnTo>
                <a:lnTo>
                  <a:pt x="1547878" y="1791807"/>
                </a:lnTo>
                <a:lnTo>
                  <a:pt x="1583882" y="1765666"/>
                </a:lnTo>
                <a:lnTo>
                  <a:pt x="1618632" y="1737961"/>
                </a:lnTo>
                <a:lnTo>
                  <a:pt x="1652076" y="1708744"/>
                </a:lnTo>
                <a:lnTo>
                  <a:pt x="1684162" y="1678066"/>
                </a:lnTo>
                <a:lnTo>
                  <a:pt x="1714840" y="1645980"/>
                </a:lnTo>
                <a:lnTo>
                  <a:pt x="1744057" y="1612536"/>
                </a:lnTo>
                <a:lnTo>
                  <a:pt x="1771762" y="1577786"/>
                </a:lnTo>
                <a:lnTo>
                  <a:pt x="1797903" y="1541782"/>
                </a:lnTo>
                <a:lnTo>
                  <a:pt x="1822430" y="1504574"/>
                </a:lnTo>
                <a:lnTo>
                  <a:pt x="1845291" y="1466215"/>
                </a:lnTo>
                <a:lnTo>
                  <a:pt x="1866433" y="1426756"/>
                </a:lnTo>
                <a:lnTo>
                  <a:pt x="1885807" y="1386248"/>
                </a:lnTo>
                <a:lnTo>
                  <a:pt x="1903359" y="1344743"/>
                </a:lnTo>
                <a:lnTo>
                  <a:pt x="1919040" y="1302292"/>
                </a:lnTo>
                <a:lnTo>
                  <a:pt x="1932796" y="1258947"/>
                </a:lnTo>
                <a:lnTo>
                  <a:pt x="1944578" y="1214759"/>
                </a:lnTo>
                <a:lnTo>
                  <a:pt x="1954332" y="1169780"/>
                </a:lnTo>
                <a:lnTo>
                  <a:pt x="1962009" y="1124061"/>
                </a:lnTo>
                <a:lnTo>
                  <a:pt x="1967556" y="1077653"/>
                </a:lnTo>
                <a:lnTo>
                  <a:pt x="1970922" y="1030609"/>
                </a:lnTo>
                <a:lnTo>
                  <a:pt x="1972056" y="982979"/>
                </a:lnTo>
                <a:lnTo>
                  <a:pt x="1970922" y="935350"/>
                </a:lnTo>
                <a:lnTo>
                  <a:pt x="1967556" y="888306"/>
                </a:lnTo>
                <a:lnTo>
                  <a:pt x="1962009" y="841898"/>
                </a:lnTo>
                <a:lnTo>
                  <a:pt x="1954332" y="796179"/>
                </a:lnTo>
                <a:lnTo>
                  <a:pt x="1944578" y="751200"/>
                </a:lnTo>
                <a:lnTo>
                  <a:pt x="1932796" y="707012"/>
                </a:lnTo>
                <a:lnTo>
                  <a:pt x="1919040" y="663667"/>
                </a:lnTo>
                <a:lnTo>
                  <a:pt x="1903359" y="621216"/>
                </a:lnTo>
                <a:lnTo>
                  <a:pt x="1885807" y="579711"/>
                </a:lnTo>
                <a:lnTo>
                  <a:pt x="1866433" y="539203"/>
                </a:lnTo>
                <a:lnTo>
                  <a:pt x="1845291" y="499744"/>
                </a:lnTo>
                <a:lnTo>
                  <a:pt x="1822430" y="461385"/>
                </a:lnTo>
                <a:lnTo>
                  <a:pt x="1797903" y="424177"/>
                </a:lnTo>
                <a:lnTo>
                  <a:pt x="1771762" y="388173"/>
                </a:lnTo>
                <a:lnTo>
                  <a:pt x="1744057" y="353423"/>
                </a:lnTo>
                <a:lnTo>
                  <a:pt x="1714840" y="319979"/>
                </a:lnTo>
                <a:lnTo>
                  <a:pt x="1684162" y="287893"/>
                </a:lnTo>
                <a:lnTo>
                  <a:pt x="1652076" y="257215"/>
                </a:lnTo>
                <a:lnTo>
                  <a:pt x="1618632" y="227998"/>
                </a:lnTo>
                <a:lnTo>
                  <a:pt x="1583882" y="200293"/>
                </a:lnTo>
                <a:lnTo>
                  <a:pt x="1547878" y="174152"/>
                </a:lnTo>
                <a:lnTo>
                  <a:pt x="1510670" y="149625"/>
                </a:lnTo>
                <a:lnTo>
                  <a:pt x="1472311" y="126764"/>
                </a:lnTo>
                <a:lnTo>
                  <a:pt x="1432852" y="105622"/>
                </a:lnTo>
                <a:lnTo>
                  <a:pt x="1392344" y="86248"/>
                </a:lnTo>
                <a:lnTo>
                  <a:pt x="1350839" y="68696"/>
                </a:lnTo>
                <a:lnTo>
                  <a:pt x="1308388" y="53015"/>
                </a:lnTo>
                <a:lnTo>
                  <a:pt x="1265043" y="39259"/>
                </a:lnTo>
                <a:lnTo>
                  <a:pt x="1220855" y="27477"/>
                </a:lnTo>
                <a:lnTo>
                  <a:pt x="1175876" y="17723"/>
                </a:lnTo>
                <a:lnTo>
                  <a:pt x="1130157" y="10046"/>
                </a:lnTo>
                <a:lnTo>
                  <a:pt x="1083749" y="4499"/>
                </a:lnTo>
                <a:lnTo>
                  <a:pt x="1036705" y="1133"/>
                </a:lnTo>
                <a:lnTo>
                  <a:pt x="989076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868411" y="1336547"/>
            <a:ext cx="1972310" cy="1965960"/>
          </a:xfrm>
          <a:custGeom>
            <a:avLst/>
            <a:gdLst/>
            <a:ahLst/>
            <a:cxnLst/>
            <a:rect l="l" t="t" r="r" b="b"/>
            <a:pathLst>
              <a:path w="1972309" h="1965960">
                <a:moveTo>
                  <a:pt x="0" y="982979"/>
                </a:moveTo>
                <a:lnTo>
                  <a:pt x="1133" y="935350"/>
                </a:lnTo>
                <a:lnTo>
                  <a:pt x="4499" y="888306"/>
                </a:lnTo>
                <a:lnTo>
                  <a:pt x="10046" y="841898"/>
                </a:lnTo>
                <a:lnTo>
                  <a:pt x="17723" y="796179"/>
                </a:lnTo>
                <a:lnTo>
                  <a:pt x="27477" y="751200"/>
                </a:lnTo>
                <a:lnTo>
                  <a:pt x="39259" y="707012"/>
                </a:lnTo>
                <a:lnTo>
                  <a:pt x="53015" y="663667"/>
                </a:lnTo>
                <a:lnTo>
                  <a:pt x="68696" y="621216"/>
                </a:lnTo>
                <a:lnTo>
                  <a:pt x="86248" y="579711"/>
                </a:lnTo>
                <a:lnTo>
                  <a:pt x="105622" y="539203"/>
                </a:lnTo>
                <a:lnTo>
                  <a:pt x="126764" y="499744"/>
                </a:lnTo>
                <a:lnTo>
                  <a:pt x="149625" y="461385"/>
                </a:lnTo>
                <a:lnTo>
                  <a:pt x="174152" y="424177"/>
                </a:lnTo>
                <a:lnTo>
                  <a:pt x="200293" y="388173"/>
                </a:lnTo>
                <a:lnTo>
                  <a:pt x="227998" y="353423"/>
                </a:lnTo>
                <a:lnTo>
                  <a:pt x="257215" y="319979"/>
                </a:lnTo>
                <a:lnTo>
                  <a:pt x="287893" y="287893"/>
                </a:lnTo>
                <a:lnTo>
                  <a:pt x="319979" y="257215"/>
                </a:lnTo>
                <a:lnTo>
                  <a:pt x="353423" y="227998"/>
                </a:lnTo>
                <a:lnTo>
                  <a:pt x="388173" y="200293"/>
                </a:lnTo>
                <a:lnTo>
                  <a:pt x="424177" y="174152"/>
                </a:lnTo>
                <a:lnTo>
                  <a:pt x="461385" y="149625"/>
                </a:lnTo>
                <a:lnTo>
                  <a:pt x="499744" y="126764"/>
                </a:lnTo>
                <a:lnTo>
                  <a:pt x="539203" y="105622"/>
                </a:lnTo>
                <a:lnTo>
                  <a:pt x="579711" y="86248"/>
                </a:lnTo>
                <a:lnTo>
                  <a:pt x="621216" y="68696"/>
                </a:lnTo>
                <a:lnTo>
                  <a:pt x="663667" y="53015"/>
                </a:lnTo>
                <a:lnTo>
                  <a:pt x="707012" y="39259"/>
                </a:lnTo>
                <a:lnTo>
                  <a:pt x="751200" y="27477"/>
                </a:lnTo>
                <a:lnTo>
                  <a:pt x="796179" y="17723"/>
                </a:lnTo>
                <a:lnTo>
                  <a:pt x="841898" y="10046"/>
                </a:lnTo>
                <a:lnTo>
                  <a:pt x="888306" y="4499"/>
                </a:lnTo>
                <a:lnTo>
                  <a:pt x="935350" y="1133"/>
                </a:lnTo>
                <a:lnTo>
                  <a:pt x="982980" y="0"/>
                </a:lnTo>
                <a:lnTo>
                  <a:pt x="989076" y="0"/>
                </a:lnTo>
                <a:lnTo>
                  <a:pt x="1036705" y="1133"/>
                </a:lnTo>
                <a:lnTo>
                  <a:pt x="1083749" y="4499"/>
                </a:lnTo>
                <a:lnTo>
                  <a:pt x="1130157" y="10046"/>
                </a:lnTo>
                <a:lnTo>
                  <a:pt x="1175876" y="17723"/>
                </a:lnTo>
                <a:lnTo>
                  <a:pt x="1220855" y="27477"/>
                </a:lnTo>
                <a:lnTo>
                  <a:pt x="1265043" y="39259"/>
                </a:lnTo>
                <a:lnTo>
                  <a:pt x="1308388" y="53015"/>
                </a:lnTo>
                <a:lnTo>
                  <a:pt x="1350839" y="68696"/>
                </a:lnTo>
                <a:lnTo>
                  <a:pt x="1392344" y="86248"/>
                </a:lnTo>
                <a:lnTo>
                  <a:pt x="1432852" y="105622"/>
                </a:lnTo>
                <a:lnTo>
                  <a:pt x="1472311" y="126764"/>
                </a:lnTo>
                <a:lnTo>
                  <a:pt x="1510670" y="149625"/>
                </a:lnTo>
                <a:lnTo>
                  <a:pt x="1547878" y="174152"/>
                </a:lnTo>
                <a:lnTo>
                  <a:pt x="1583882" y="200293"/>
                </a:lnTo>
                <a:lnTo>
                  <a:pt x="1618632" y="227998"/>
                </a:lnTo>
                <a:lnTo>
                  <a:pt x="1652076" y="257215"/>
                </a:lnTo>
                <a:lnTo>
                  <a:pt x="1684162" y="287893"/>
                </a:lnTo>
                <a:lnTo>
                  <a:pt x="1714840" y="319979"/>
                </a:lnTo>
                <a:lnTo>
                  <a:pt x="1744057" y="353423"/>
                </a:lnTo>
                <a:lnTo>
                  <a:pt x="1771762" y="388173"/>
                </a:lnTo>
                <a:lnTo>
                  <a:pt x="1797903" y="424177"/>
                </a:lnTo>
                <a:lnTo>
                  <a:pt x="1822430" y="461385"/>
                </a:lnTo>
                <a:lnTo>
                  <a:pt x="1845291" y="499744"/>
                </a:lnTo>
                <a:lnTo>
                  <a:pt x="1866433" y="539203"/>
                </a:lnTo>
                <a:lnTo>
                  <a:pt x="1885807" y="579711"/>
                </a:lnTo>
                <a:lnTo>
                  <a:pt x="1903359" y="621216"/>
                </a:lnTo>
                <a:lnTo>
                  <a:pt x="1919040" y="663667"/>
                </a:lnTo>
                <a:lnTo>
                  <a:pt x="1932796" y="707012"/>
                </a:lnTo>
                <a:lnTo>
                  <a:pt x="1944578" y="751200"/>
                </a:lnTo>
                <a:lnTo>
                  <a:pt x="1954332" y="796179"/>
                </a:lnTo>
                <a:lnTo>
                  <a:pt x="1962009" y="841898"/>
                </a:lnTo>
                <a:lnTo>
                  <a:pt x="1967556" y="888306"/>
                </a:lnTo>
                <a:lnTo>
                  <a:pt x="1970922" y="935350"/>
                </a:lnTo>
                <a:lnTo>
                  <a:pt x="1972056" y="982979"/>
                </a:lnTo>
                <a:lnTo>
                  <a:pt x="1970922" y="1030609"/>
                </a:lnTo>
                <a:lnTo>
                  <a:pt x="1967556" y="1077653"/>
                </a:lnTo>
                <a:lnTo>
                  <a:pt x="1962009" y="1124061"/>
                </a:lnTo>
                <a:lnTo>
                  <a:pt x="1954332" y="1169780"/>
                </a:lnTo>
                <a:lnTo>
                  <a:pt x="1944578" y="1214759"/>
                </a:lnTo>
                <a:lnTo>
                  <a:pt x="1932796" y="1258947"/>
                </a:lnTo>
                <a:lnTo>
                  <a:pt x="1919040" y="1302292"/>
                </a:lnTo>
                <a:lnTo>
                  <a:pt x="1903359" y="1344743"/>
                </a:lnTo>
                <a:lnTo>
                  <a:pt x="1885807" y="1386248"/>
                </a:lnTo>
                <a:lnTo>
                  <a:pt x="1866433" y="1426756"/>
                </a:lnTo>
                <a:lnTo>
                  <a:pt x="1845291" y="1466215"/>
                </a:lnTo>
                <a:lnTo>
                  <a:pt x="1822430" y="1504574"/>
                </a:lnTo>
                <a:lnTo>
                  <a:pt x="1797903" y="1541782"/>
                </a:lnTo>
                <a:lnTo>
                  <a:pt x="1771762" y="1577786"/>
                </a:lnTo>
                <a:lnTo>
                  <a:pt x="1744057" y="1612536"/>
                </a:lnTo>
                <a:lnTo>
                  <a:pt x="1714840" y="1645980"/>
                </a:lnTo>
                <a:lnTo>
                  <a:pt x="1684162" y="1678066"/>
                </a:lnTo>
                <a:lnTo>
                  <a:pt x="1652076" y="1708744"/>
                </a:lnTo>
                <a:lnTo>
                  <a:pt x="1618632" y="1737961"/>
                </a:lnTo>
                <a:lnTo>
                  <a:pt x="1583882" y="1765666"/>
                </a:lnTo>
                <a:lnTo>
                  <a:pt x="1547878" y="1791807"/>
                </a:lnTo>
                <a:lnTo>
                  <a:pt x="1510670" y="1816334"/>
                </a:lnTo>
                <a:lnTo>
                  <a:pt x="1472311" y="1839195"/>
                </a:lnTo>
                <a:lnTo>
                  <a:pt x="1432852" y="1860337"/>
                </a:lnTo>
                <a:lnTo>
                  <a:pt x="1392344" y="1879711"/>
                </a:lnTo>
                <a:lnTo>
                  <a:pt x="1350839" y="1897263"/>
                </a:lnTo>
                <a:lnTo>
                  <a:pt x="1308388" y="1912944"/>
                </a:lnTo>
                <a:lnTo>
                  <a:pt x="1265043" y="1926700"/>
                </a:lnTo>
                <a:lnTo>
                  <a:pt x="1220855" y="1938482"/>
                </a:lnTo>
                <a:lnTo>
                  <a:pt x="1175876" y="1948236"/>
                </a:lnTo>
                <a:lnTo>
                  <a:pt x="1130157" y="1955913"/>
                </a:lnTo>
                <a:lnTo>
                  <a:pt x="1083749" y="1961460"/>
                </a:lnTo>
                <a:lnTo>
                  <a:pt x="1036705" y="1964826"/>
                </a:lnTo>
                <a:lnTo>
                  <a:pt x="989076" y="1965960"/>
                </a:lnTo>
                <a:lnTo>
                  <a:pt x="982980" y="1965960"/>
                </a:lnTo>
                <a:lnTo>
                  <a:pt x="935350" y="1964826"/>
                </a:lnTo>
                <a:lnTo>
                  <a:pt x="888306" y="1961460"/>
                </a:lnTo>
                <a:lnTo>
                  <a:pt x="841898" y="1955913"/>
                </a:lnTo>
                <a:lnTo>
                  <a:pt x="796179" y="1948236"/>
                </a:lnTo>
                <a:lnTo>
                  <a:pt x="751200" y="1938482"/>
                </a:lnTo>
                <a:lnTo>
                  <a:pt x="707012" y="1926700"/>
                </a:lnTo>
                <a:lnTo>
                  <a:pt x="663667" y="1912944"/>
                </a:lnTo>
                <a:lnTo>
                  <a:pt x="621216" y="1897263"/>
                </a:lnTo>
                <a:lnTo>
                  <a:pt x="579711" y="1879711"/>
                </a:lnTo>
                <a:lnTo>
                  <a:pt x="539203" y="1860337"/>
                </a:lnTo>
                <a:lnTo>
                  <a:pt x="499744" y="1839195"/>
                </a:lnTo>
                <a:lnTo>
                  <a:pt x="461385" y="1816334"/>
                </a:lnTo>
                <a:lnTo>
                  <a:pt x="424177" y="1791807"/>
                </a:lnTo>
                <a:lnTo>
                  <a:pt x="388173" y="1765666"/>
                </a:lnTo>
                <a:lnTo>
                  <a:pt x="353423" y="1737961"/>
                </a:lnTo>
                <a:lnTo>
                  <a:pt x="319979" y="1708744"/>
                </a:lnTo>
                <a:lnTo>
                  <a:pt x="287893" y="1678066"/>
                </a:lnTo>
                <a:lnTo>
                  <a:pt x="257215" y="1645980"/>
                </a:lnTo>
                <a:lnTo>
                  <a:pt x="227998" y="1612536"/>
                </a:lnTo>
                <a:lnTo>
                  <a:pt x="200293" y="1577786"/>
                </a:lnTo>
                <a:lnTo>
                  <a:pt x="174152" y="1541782"/>
                </a:lnTo>
                <a:lnTo>
                  <a:pt x="149625" y="1504574"/>
                </a:lnTo>
                <a:lnTo>
                  <a:pt x="126764" y="1466215"/>
                </a:lnTo>
                <a:lnTo>
                  <a:pt x="105622" y="1426756"/>
                </a:lnTo>
                <a:lnTo>
                  <a:pt x="86248" y="1386248"/>
                </a:lnTo>
                <a:lnTo>
                  <a:pt x="68696" y="1344743"/>
                </a:lnTo>
                <a:lnTo>
                  <a:pt x="53015" y="1302292"/>
                </a:lnTo>
                <a:lnTo>
                  <a:pt x="39259" y="1258947"/>
                </a:lnTo>
                <a:lnTo>
                  <a:pt x="27477" y="1214759"/>
                </a:lnTo>
                <a:lnTo>
                  <a:pt x="17723" y="1169780"/>
                </a:lnTo>
                <a:lnTo>
                  <a:pt x="10046" y="1124061"/>
                </a:lnTo>
                <a:lnTo>
                  <a:pt x="4499" y="1077653"/>
                </a:lnTo>
                <a:lnTo>
                  <a:pt x="1133" y="1030609"/>
                </a:lnTo>
                <a:lnTo>
                  <a:pt x="0" y="982979"/>
                </a:lnTo>
                <a:close/>
              </a:path>
            </a:pathLst>
          </a:custGeom>
          <a:ln w="39624">
            <a:solidFill>
              <a:srgbClr val="00507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47075" y="1980945"/>
            <a:ext cx="1009650" cy="6775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96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Vendor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2100" b="0" i="0" u="none" strike="noStrike" kern="120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2100" b="0" i="0" u="none" strike="noStrike" kern="120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21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2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21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21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2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529578" y="3370529"/>
            <a:ext cx="5348605" cy="2882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ts val="2850"/>
              </a:lnSpc>
              <a:spcBef>
                <a:spcPts val="100"/>
              </a:spcBef>
              <a:spcAft>
                <a:spcPts val="0"/>
              </a:spcAft>
              <a:buClrTx/>
              <a:buSzPct val="89583"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Vendor</a:t>
            </a:r>
            <a:r>
              <a:rPr kumimoji="0" sz="2400" b="1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definition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1300" marR="0" lvl="0" indent="0" algn="l" defTabSz="914400" rtl="0" eaLnBrk="1" fontAlgn="auto" latinLnBrk="0" hangingPunct="1">
              <a:lnSpc>
                <a:spcPts val="18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(i.e.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241300" marR="1366520" lvl="0" indent="-228600" algn="l" defTabSz="914400" rtl="0" eaLnBrk="1" fontAlgn="auto" latinLnBrk="0" hangingPunct="1">
              <a:lnSpc>
                <a:spcPct val="93400"/>
              </a:lnSpc>
              <a:spcBef>
                <a:spcPts val="0"/>
              </a:spcBef>
              <a:spcAft>
                <a:spcPts val="0"/>
              </a:spcAft>
              <a:buClrTx/>
              <a:buSzPct val="89583"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Unique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Vendor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Platforms  </a:t>
            </a:r>
            <a:r>
              <a:rPr kumimoji="0" sz="18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cisco-memory-stats.yang  cisco-flow-monitor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41300" marR="0" lvl="0" indent="0" algn="l" defTabSz="914400" rtl="0" eaLnBrk="1" fontAlgn="auto" latinLnBrk="0" hangingPunct="1">
              <a:lnSpc>
                <a:spcPts val="21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cisco-qos-action-qlimit-cfg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367155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heavy" strike="noStrike" kern="1200" cap="none" spc="3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5"/>
              </a:rPr>
              <a:t>https://github.com/YangModels/yang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0386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527" y="1803654"/>
            <a:ext cx="5260975" cy="212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82828"/>
              </a:buClr>
              <a:buSzPct val="79166"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400" b="0" i="0" u="heavy" strike="noStrike" kern="1200" cap="none" spc="-1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https://github.com/YangModels/yang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241300" marR="508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1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“YANG </a:t>
            </a:r>
            <a:r>
              <a:rPr kumimoji="0" sz="2400" b="0" i="1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modules </a:t>
            </a:r>
            <a:r>
              <a:rPr kumimoji="0" sz="24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</a:t>
            </a:r>
            <a:r>
              <a:rPr kumimoji="0" sz="2400" b="0" i="1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standard  </a:t>
            </a:r>
            <a:r>
              <a:rPr kumimoji="0" sz="2400" b="0" i="1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organizations </a:t>
            </a:r>
            <a:r>
              <a:rPr kumimoji="0" sz="24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such as the </a:t>
            </a:r>
            <a:r>
              <a:rPr kumimoji="0" sz="2400" b="0" i="1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IETF, </a:t>
            </a:r>
            <a:r>
              <a:rPr kumimoji="0" sz="24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open  </a:t>
            </a:r>
            <a:r>
              <a:rPr kumimoji="0" sz="2400" b="0" i="1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source such as Open </a:t>
            </a:r>
            <a:r>
              <a:rPr kumimoji="0" sz="24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Daylight </a:t>
            </a:r>
            <a:r>
              <a:rPr kumimoji="0" sz="2400" b="0" i="1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  </a:t>
            </a:r>
            <a:r>
              <a:rPr kumimoji="0" sz="24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vendor specific</a:t>
            </a:r>
            <a:r>
              <a:rPr kumimoji="0" sz="2400" b="0" i="1" u="none" strike="noStrike" kern="1200" cap="none" spc="-9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1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modules”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75309"/>
            <a:ext cx="5460365" cy="5962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>
                <a:solidFill>
                  <a:srgbClr val="005073"/>
                </a:solidFill>
              </a:rPr>
              <a:t>Where to get the</a:t>
            </a:r>
            <a:r>
              <a:rPr spc="-155" dirty="0">
                <a:solidFill>
                  <a:srgbClr val="005073"/>
                </a:solidFill>
              </a:rPr>
              <a:t> </a:t>
            </a:r>
            <a:r>
              <a:rPr spc="-5" dirty="0">
                <a:solidFill>
                  <a:srgbClr val="005073"/>
                </a:solidFill>
              </a:rPr>
              <a:t>Models?</a:t>
            </a:r>
          </a:p>
        </p:txBody>
      </p:sp>
      <p:sp>
        <p:nvSpPr>
          <p:cNvPr id="4" name="object 4"/>
          <p:cNvSpPr/>
          <p:nvPr/>
        </p:nvSpPr>
        <p:spPr>
          <a:xfrm>
            <a:off x="5894832" y="1240536"/>
            <a:ext cx="6074664" cy="52608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92952" y="1438655"/>
            <a:ext cx="5492496" cy="4678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67408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771550" y="1617980"/>
            <a:ext cx="9725660" cy="370077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1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model </a:t>
            </a: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 </a:t>
            </a:r>
            <a:r>
              <a:rPr kumimoji="0" sz="265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displayed and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represented </a:t>
            </a:r>
            <a:r>
              <a:rPr kumimoji="0" sz="265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2650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any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</a:t>
            </a:r>
            <a:r>
              <a:rPr kumimoji="0" sz="2650" b="0" i="0" u="none" strike="noStrike" kern="1200" cap="none" spc="7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formats depending on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needs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time. Some options</a:t>
            </a:r>
            <a:r>
              <a:rPr kumimoji="0" sz="2650" b="0" i="0" u="none" strike="noStrike" kern="1200" cap="none" spc="5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include: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55"/>
              </a:spcBef>
              <a:spcAft>
                <a:spcPts val="0"/>
              </a:spcAft>
              <a:buClrTx/>
              <a:buSzPct val="79245"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650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YANG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Language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Tx/>
              <a:buSzPct val="79245"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Clear</a:t>
            </a:r>
            <a:r>
              <a:rPr kumimoji="0" sz="265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Text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55"/>
              </a:spcBef>
              <a:spcAft>
                <a:spcPts val="0"/>
              </a:spcAft>
              <a:buClrTx/>
              <a:buSzPct val="79245"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65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XML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55"/>
              </a:spcBef>
              <a:spcAft>
                <a:spcPts val="0"/>
              </a:spcAft>
              <a:buClrTx/>
              <a:buSzPct val="79245"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6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JSON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ClrTx/>
              <a:buSzPct val="79245"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HTML/JavaScript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4119879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>
                <a:solidFill>
                  <a:srgbClr val="005073"/>
                </a:solidFill>
              </a:rPr>
              <a:t>YANG </a:t>
            </a:r>
            <a:r>
              <a:rPr spc="-70" dirty="0">
                <a:solidFill>
                  <a:srgbClr val="005073"/>
                </a:solidFill>
              </a:rPr>
              <a:t>Data</a:t>
            </a:r>
            <a:r>
              <a:rPr spc="110" dirty="0">
                <a:solidFill>
                  <a:srgbClr val="005073"/>
                </a:solidFill>
              </a:rPr>
              <a:t> </a:t>
            </a:r>
            <a:r>
              <a:rPr spc="10" dirty="0">
                <a:solidFill>
                  <a:srgbClr val="005073"/>
                </a:solidFill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2462203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627" y="6355181"/>
            <a:ext cx="364109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2168" y="1429511"/>
            <a:ext cx="11128375" cy="3179445"/>
          </a:xfrm>
          <a:custGeom>
            <a:avLst/>
            <a:gdLst/>
            <a:ahLst/>
            <a:cxnLst/>
            <a:rect l="l" t="t" r="r" b="b"/>
            <a:pathLst>
              <a:path w="11128375" h="3179445">
                <a:moveTo>
                  <a:pt x="0" y="3179064"/>
                </a:moveTo>
                <a:lnTo>
                  <a:pt x="11128248" y="3179064"/>
                </a:lnTo>
                <a:lnTo>
                  <a:pt x="11128248" y="0"/>
                </a:lnTo>
                <a:lnTo>
                  <a:pt x="0" y="0"/>
                </a:lnTo>
                <a:lnTo>
                  <a:pt x="0" y="3179064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2736" y="1440307"/>
            <a:ext cx="5153025" cy="144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DevNet$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pyang –f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tree</a:t>
            </a:r>
            <a:r>
              <a:rPr kumimoji="0" sz="16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ietf-interfaces.yang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module: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ietf-interfaces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377825" marR="0" lvl="0" indent="0" algn="l" defTabSz="914400" rtl="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+--rw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interfaces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377825" marR="0" lvl="0" indent="0" algn="l" defTabSz="914400" rtl="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Tx/>
              <a:buSzTx/>
              <a:buFontTx/>
              <a:buNone/>
              <a:tabLst>
                <a:tab pos="746760" algn="l"/>
              </a:tabLst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|	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+--rw interface*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[name]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09446" y="2950884"/>
          <a:ext cx="7520760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3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7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4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31750">
                        <a:lnSpc>
                          <a:spcPts val="166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6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+--rw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66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ts val="166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string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0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+--rw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9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description?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ts val="190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string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0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+--rw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90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type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ts val="190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identityref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0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+--rw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9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enabled?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ts val="190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boolean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0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--rw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90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link-up-down-trap-enable?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ts val="190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enumeration</a:t>
                      </a:r>
                      <a:r>
                        <a:rPr sz="1600" spc="-1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{if-mib}?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591629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0" dirty="0">
                <a:solidFill>
                  <a:srgbClr val="005073"/>
                </a:solidFill>
              </a:rPr>
              <a:t>Working </a:t>
            </a:r>
            <a:r>
              <a:rPr spc="40" dirty="0">
                <a:solidFill>
                  <a:srgbClr val="005073"/>
                </a:solidFill>
              </a:rPr>
              <a:t>with </a:t>
            </a:r>
            <a:r>
              <a:rPr spc="-105" dirty="0">
                <a:solidFill>
                  <a:srgbClr val="005073"/>
                </a:solidFill>
              </a:rPr>
              <a:t>YANG</a:t>
            </a:r>
            <a:r>
              <a:rPr spc="55" dirty="0">
                <a:solidFill>
                  <a:srgbClr val="005073"/>
                </a:solidFill>
              </a:rPr>
              <a:t> </a:t>
            </a:r>
            <a:r>
              <a:rPr spc="10" dirty="0">
                <a:solidFill>
                  <a:srgbClr val="005073"/>
                </a:solidFill>
              </a:rPr>
              <a:t>Models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97293" y="4642561"/>
            <a:ext cx="433832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Example </a:t>
            </a:r>
            <a:r>
              <a:rPr kumimoji="0" sz="1600" b="0" i="1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 edited for </a:t>
            </a:r>
            <a:r>
              <a:rPr kumimoji="0" sz="16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simplicity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1600" b="0" i="1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1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brevity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5706" y="6586219"/>
            <a:ext cx="508762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netprog_basics/network_device_apis/yang/ietf-interfaces.yang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0751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627" y="6355181"/>
            <a:ext cx="264795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</a:t>
            </a:r>
            <a:r>
              <a:rPr kumimoji="0" sz="800" b="0" i="0" u="none" strike="noStrike" kern="1200" cap="none" spc="-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46234" y="6355181"/>
            <a:ext cx="90106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</a:t>
            </a:r>
            <a:r>
              <a:rPr kumimoji="0" sz="800" b="0" i="0" u="none" strike="noStrike" kern="1200" cap="none" spc="114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4903" y="1452981"/>
            <a:ext cx="3910965" cy="2988945"/>
          </a:xfrm>
          <a:prstGeom prst="rect">
            <a:avLst/>
          </a:prstGeom>
        </p:spPr>
        <p:txBody>
          <a:bodyPr vert="horz" wrap="square" lIns="0" tIns="184785" rIns="0" bIns="0" rtlCol="0">
            <a:spAutoFit/>
          </a:bodyPr>
          <a:lstStyle/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45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Python </a:t>
            </a:r>
            <a:r>
              <a:rPr kumimoji="0" sz="2650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YANG</a:t>
            </a:r>
            <a:r>
              <a:rPr kumimoji="0" sz="2650" b="0" i="0" u="none" strike="noStrike" kern="1200" cap="none" spc="10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Library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ts val="3100"/>
              </a:lnSpc>
              <a:spcBef>
                <a:spcPts val="135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Validate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2650" b="0" i="0" u="none" strike="noStrike" kern="1200" cap="none" spc="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display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YANG</a:t>
            </a:r>
            <a:r>
              <a:rPr kumimoji="0" sz="265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files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8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Many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formats </a:t>
            </a:r>
            <a:r>
              <a:rPr kumimoji="0" sz="265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r>
              <a:rPr kumimoji="0" sz="2650" b="0" i="0" u="none" strike="noStrike" kern="1200" cap="none" spc="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display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Pct val="58333"/>
              <a:buFontTx/>
              <a:buChar char="•"/>
              <a:tabLst>
                <a:tab pos="320675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Text: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tree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Pct val="58333"/>
              <a:buFontTx/>
              <a:buChar char="•"/>
              <a:tabLst>
                <a:tab pos="320675" algn="l"/>
              </a:tabLst>
              <a:defRPr/>
            </a:pP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HTML: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jstree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267652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005073"/>
                </a:solidFill>
              </a:rPr>
              <a:t>Using</a:t>
            </a:r>
            <a:r>
              <a:rPr spc="-15" dirty="0">
                <a:solidFill>
                  <a:srgbClr val="005073"/>
                </a:solidFill>
              </a:rPr>
              <a:t> </a:t>
            </a:r>
            <a:r>
              <a:rPr spc="0" dirty="0">
                <a:solidFill>
                  <a:srgbClr val="005073"/>
                </a:solidFill>
              </a:rPr>
              <a:t>pyang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58967" y="786383"/>
            <a:ext cx="3944620" cy="250190"/>
          </a:xfrm>
          <a:prstGeom prst="rect">
            <a:avLst/>
          </a:prstGeom>
          <a:ln w="24384">
            <a:solidFill>
              <a:srgbClr val="00BBEB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83185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module:</a:t>
            </a: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ietf-interfaces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19647" y="1009014"/>
            <a:ext cx="1491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+--rw</a:t>
            </a:r>
            <a:r>
              <a:rPr kumimoji="0" sz="1200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interfaces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86600" y="1267967"/>
            <a:ext cx="772795" cy="198120"/>
          </a:xfrm>
          <a:prstGeom prst="rect">
            <a:avLst/>
          </a:prstGeom>
          <a:ln w="24384">
            <a:solidFill>
              <a:srgbClr val="00BBE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685" marR="0" lvl="0" indent="0" algn="l" defTabSz="914400" rtl="0" eaLnBrk="1" fontAlgn="auto" latinLnBrk="0" hangingPunct="1">
              <a:lnSpc>
                <a:spcPts val="11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face*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[n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4035" y="1451228"/>
            <a:ext cx="930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+--rw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name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15220" y="1451228"/>
            <a:ext cx="3784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stri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02520" y="1670685"/>
            <a:ext cx="5740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string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19647" y="1188269"/>
            <a:ext cx="1311910" cy="135572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415"/>
              </a:spcBef>
              <a:spcAft>
                <a:spcPts val="0"/>
              </a:spcAft>
              <a:buClrTx/>
              <a:buSzTx/>
              <a:buFontTx/>
              <a:buNone/>
              <a:tabLst>
                <a:tab pos="286385" algn="l"/>
              </a:tabLst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|	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+--rw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inter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|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|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|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|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|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02520" y="1856232"/>
            <a:ext cx="1952625" cy="687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25830" lvl="0" indent="0" algn="l" defTabSz="914400" rtl="0" eaLnBrk="1" fontAlgn="auto" latinLnBrk="0" hangingPunct="1">
              <a:lnSpc>
                <a:spcPct val="1202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identityref  boolean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enumeration</a:t>
            </a: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{if-mib}?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19647" y="2515107"/>
            <a:ext cx="2416175" cy="135509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0" marR="367665" lvl="0" indent="0" algn="ctr" defTabSz="9144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+--ro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interfaces-state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73685" marR="0" lvl="0" indent="0" algn="ctr" defTabSz="914400" rtl="0" eaLnBrk="1" fontAlgn="auto" latinLnBrk="0" hangingPunct="1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+--ro interface*</a:t>
            </a:r>
            <a:r>
              <a:rPr kumimoji="0" sz="12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[name]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563880" marR="0" lvl="0" indent="0" algn="l" defTabSz="914400" rtl="0" eaLnBrk="1" fontAlgn="auto" latinLnBrk="0" hangingPunct="1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+--ro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name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563880" marR="0" lvl="0" indent="0" algn="l" defTabSz="914400" rtl="0" eaLnBrk="1" fontAlgn="auto" latinLnBrk="0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+--ro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type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563880" marR="0" lvl="0" indent="0" algn="l" defTabSz="914400" rtl="0" eaLnBrk="1" fontAlgn="auto" latinLnBrk="0" hangingPunct="1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+--ro</a:t>
            </a:r>
            <a:r>
              <a:rPr kumimoji="0" sz="12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admin-status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563880" marR="0" lvl="0" indent="0" algn="l" defTabSz="914400" rtl="0" eaLnBrk="1" fontAlgn="auto" latinLnBrk="0" hangingPunct="1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+--ro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oper-status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71335" y="3881373"/>
            <a:ext cx="1675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+--ro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last-change?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72358" y="4066603"/>
            <a:ext cx="1764664" cy="1130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lvl="0" indent="635" algn="l" defTabSz="914400" rtl="0" eaLnBrk="1" fontAlgn="auto" latinLnBrk="0" hangingPunct="1">
              <a:lnSpc>
                <a:spcPct val="1209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int32 {if-mib}?  yang:phys-address  interfac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-state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ref  interfac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-state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ref  yang:gauge64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71335" y="4066603"/>
            <a:ext cx="2040889" cy="135001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+--ro</a:t>
            </a:r>
            <a:r>
              <a:rPr kumimoji="0" sz="1200" b="0" i="0" u="none" strike="noStrike" kern="1200" cap="none" spc="-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if-index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+--ro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phys-address?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+--ro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higher-layer-if*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+--ro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lower-layer-if*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+--ro</a:t>
            </a: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speed?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+--ro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statistics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24536" y="5394219"/>
            <a:ext cx="1672589" cy="464184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yang:date-and-time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yang:counter64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48957" y="5394219"/>
            <a:ext cx="2223770" cy="68707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+--ro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discontinuity-time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+--ro</a:t>
            </a: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in-octets?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[OUTPUT</a:t>
            </a:r>
            <a:r>
              <a:rPr kumimoji="0" sz="1200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REMOVED]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446514" y="747217"/>
            <a:ext cx="1525905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Module</a:t>
            </a:r>
            <a:r>
              <a:rPr kumimoji="0" sz="1850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46517" y="6304279"/>
            <a:ext cx="369951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Example </a:t>
            </a:r>
            <a:r>
              <a:rPr kumimoji="0" sz="1600" b="0" i="1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edited for </a:t>
            </a:r>
            <a:r>
              <a:rPr kumimoji="0" sz="16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simplicity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1600" b="0" i="1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1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brevity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943600" y="1466088"/>
            <a:ext cx="3941445" cy="210820"/>
          </a:xfrm>
          <a:custGeom>
            <a:avLst/>
            <a:gdLst/>
            <a:ahLst/>
            <a:cxnLst/>
            <a:rect l="l" t="t" r="r" b="b"/>
            <a:pathLst>
              <a:path w="3941445" h="210819">
                <a:moveTo>
                  <a:pt x="0" y="210312"/>
                </a:moveTo>
                <a:lnTo>
                  <a:pt x="3941063" y="210312"/>
                </a:lnTo>
                <a:lnTo>
                  <a:pt x="3941063" y="0"/>
                </a:lnTo>
                <a:lnTo>
                  <a:pt x="0" y="0"/>
                </a:lnTo>
                <a:lnTo>
                  <a:pt x="0" y="210312"/>
                </a:lnTo>
                <a:close/>
              </a:path>
            </a:pathLst>
          </a:custGeom>
          <a:ln w="24384">
            <a:solidFill>
              <a:srgbClr val="00BBE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868281" y="1407109"/>
            <a:ext cx="559435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30" normalizeH="0" baseline="16203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</a:t>
            </a:r>
            <a:r>
              <a:rPr kumimoji="0" sz="1850" b="0" i="0" u="none" strike="noStrike" kern="1200" cap="none" spc="-8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800" b="0" i="0" u="none" strike="noStrike" kern="1200" cap="none" spc="0" normalizeH="0" baseline="16203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</a:t>
            </a:r>
            <a:r>
              <a:rPr kumimoji="0" sz="1800" b="0" i="0" u="none" strike="noStrike" kern="1200" cap="none" spc="-907" normalizeH="0" baseline="16203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50" b="0" i="0" u="none" strike="noStrike" kern="1200" cap="none" spc="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85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85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494270" y="3880103"/>
            <a:ext cx="1783080" cy="213360"/>
          </a:xfrm>
          <a:custGeom>
            <a:avLst/>
            <a:gdLst/>
            <a:ahLst/>
            <a:cxnLst/>
            <a:rect l="l" t="t" r="r" b="b"/>
            <a:pathLst>
              <a:path w="1783079" h="213360">
                <a:moveTo>
                  <a:pt x="0" y="213360"/>
                </a:moveTo>
                <a:lnTo>
                  <a:pt x="1783079" y="213360"/>
                </a:lnTo>
                <a:lnTo>
                  <a:pt x="1783079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ln w="24384">
            <a:solidFill>
              <a:srgbClr val="00BBE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673210" y="2957575"/>
            <a:ext cx="1955800" cy="1149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29005" lvl="0" indent="0" algn="l" defTabSz="914400" rtl="0" eaLnBrk="1" fontAlgn="auto" latinLnBrk="0" hangingPunct="1">
              <a:lnSpc>
                <a:spcPct val="1217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string  identityref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enumeration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{if-mib}?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33655" lvl="0" indent="0" algn="l" defTabSz="914400" rtl="0" eaLnBrk="1" fontAlgn="auto" latinLnBrk="0" hangingPunct="1">
              <a:lnSpc>
                <a:spcPct val="82700"/>
              </a:lnSpc>
              <a:spcBef>
                <a:spcPts val="5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enumeration  yang:dat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</a:t>
            </a:r>
            <a:r>
              <a:rPr kumimoji="0" sz="2775" b="0" i="0" u="none" strike="noStrike" kern="1200" cap="none" spc="-1882" normalizeH="0" baseline="-4504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</a:t>
            </a:r>
            <a:r>
              <a:rPr kumimoji="0" sz="1200" b="0" i="0" u="none" strike="noStrike" kern="1200" cap="none" spc="-2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</a:t>
            </a:r>
            <a:r>
              <a:rPr kumimoji="0" sz="2775" b="0" i="0" u="none" strike="noStrike" kern="1200" cap="none" spc="-1200" normalizeH="0" baseline="-4504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</a:t>
            </a:r>
            <a:r>
              <a:rPr kumimoji="0" sz="1200" b="0" i="0" u="none" strike="noStrike" kern="1200" cap="none" spc="-6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</a:t>
            </a:r>
            <a:r>
              <a:rPr kumimoji="0" sz="2775" b="0" i="0" u="none" strike="noStrike" kern="1200" cap="none" spc="112" normalizeH="0" baseline="-4504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2775" b="0" i="0" u="none" strike="noStrike" kern="1200" cap="none" spc="-1447" normalizeH="0" baseline="-4504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</a:t>
            </a: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</a:t>
            </a:r>
            <a:r>
              <a:rPr kumimoji="0" sz="2775" b="0" i="0" u="none" strike="noStrike" kern="1200" cap="none" spc="-1635" normalizeH="0" baseline="-4504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</a:t>
            </a:r>
            <a:r>
              <a:rPr kumimoji="0" sz="1200" b="0" i="0" u="none" strike="noStrike" kern="1200" cap="none" spc="-3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</a:t>
            </a:r>
            <a:r>
              <a:rPr kumimoji="0" sz="2775" b="0" i="0" u="none" strike="noStrike" kern="1200" cap="none" spc="-817" normalizeH="0" baseline="-4504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  <a:r>
              <a:rPr kumimoji="0" sz="1200" b="0" i="0" u="none" strike="noStrike" kern="1200" cap="none" spc="-1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</a:t>
            </a:r>
            <a:r>
              <a:rPr kumimoji="0" sz="2775" b="0" i="0" u="none" strike="noStrike" kern="1200" cap="none" spc="67" normalizeH="0" baseline="-4504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2775" b="0" i="0" u="none" strike="noStrike" kern="1200" cap="none" spc="52" normalizeH="0" baseline="-4504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endParaRPr kumimoji="0" sz="2775" b="0" i="0" u="none" strike="noStrike" kern="1200" cap="none" spc="0" normalizeH="0" baseline="-450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420867" y="1147572"/>
            <a:ext cx="226060" cy="1408430"/>
          </a:xfrm>
          <a:custGeom>
            <a:avLst/>
            <a:gdLst/>
            <a:ahLst/>
            <a:cxnLst/>
            <a:rect l="l" t="t" r="r" b="b"/>
            <a:pathLst>
              <a:path w="226060" h="1408430">
                <a:moveTo>
                  <a:pt x="225552" y="1408176"/>
                </a:moveTo>
                <a:lnTo>
                  <a:pt x="154253" y="1407220"/>
                </a:lnTo>
                <a:lnTo>
                  <a:pt x="92336" y="1404559"/>
                </a:lnTo>
                <a:lnTo>
                  <a:pt x="43513" y="1400495"/>
                </a:lnTo>
                <a:lnTo>
                  <a:pt x="0" y="1389379"/>
                </a:lnTo>
                <a:lnTo>
                  <a:pt x="0" y="18795"/>
                </a:lnTo>
                <a:lnTo>
                  <a:pt x="11497" y="12842"/>
                </a:lnTo>
                <a:lnTo>
                  <a:pt x="43513" y="7680"/>
                </a:lnTo>
                <a:lnTo>
                  <a:pt x="92336" y="3616"/>
                </a:lnTo>
                <a:lnTo>
                  <a:pt x="154253" y="955"/>
                </a:lnTo>
                <a:lnTo>
                  <a:pt x="225552" y="0"/>
                </a:lnTo>
              </a:path>
            </a:pathLst>
          </a:custGeom>
          <a:ln w="27432">
            <a:solidFill>
              <a:srgbClr val="00BAE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420867" y="2683764"/>
            <a:ext cx="226060" cy="3313429"/>
          </a:xfrm>
          <a:custGeom>
            <a:avLst/>
            <a:gdLst/>
            <a:ahLst/>
            <a:cxnLst/>
            <a:rect l="l" t="t" r="r" b="b"/>
            <a:pathLst>
              <a:path w="226060" h="3313429">
                <a:moveTo>
                  <a:pt x="225552" y="3313176"/>
                </a:moveTo>
                <a:lnTo>
                  <a:pt x="154253" y="3312217"/>
                </a:lnTo>
                <a:lnTo>
                  <a:pt x="92336" y="3309548"/>
                </a:lnTo>
                <a:lnTo>
                  <a:pt x="43513" y="3305478"/>
                </a:lnTo>
                <a:lnTo>
                  <a:pt x="0" y="3294379"/>
                </a:lnTo>
                <a:lnTo>
                  <a:pt x="0" y="18796"/>
                </a:lnTo>
                <a:lnTo>
                  <a:pt x="11497" y="12842"/>
                </a:lnTo>
                <a:lnTo>
                  <a:pt x="43513" y="7680"/>
                </a:lnTo>
                <a:lnTo>
                  <a:pt x="92336" y="3616"/>
                </a:lnTo>
                <a:lnTo>
                  <a:pt x="154253" y="955"/>
                </a:lnTo>
                <a:lnTo>
                  <a:pt x="225552" y="0"/>
                </a:lnTo>
              </a:path>
            </a:pathLst>
          </a:custGeom>
          <a:ln w="27432">
            <a:solidFill>
              <a:srgbClr val="00BAE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725667" y="1345691"/>
            <a:ext cx="64135" cy="1054735"/>
          </a:xfrm>
          <a:custGeom>
            <a:avLst/>
            <a:gdLst/>
            <a:ahLst/>
            <a:cxnLst/>
            <a:rect l="l" t="t" r="r" b="b"/>
            <a:pathLst>
              <a:path w="64135" h="1054735">
                <a:moveTo>
                  <a:pt x="64008" y="1054608"/>
                </a:moveTo>
                <a:lnTo>
                  <a:pt x="39112" y="1054185"/>
                </a:lnTo>
                <a:lnTo>
                  <a:pt x="18764" y="1053036"/>
                </a:lnTo>
                <a:lnTo>
                  <a:pt x="5036" y="1051339"/>
                </a:lnTo>
                <a:lnTo>
                  <a:pt x="0" y="1049274"/>
                </a:lnTo>
                <a:lnTo>
                  <a:pt x="0" y="5334"/>
                </a:lnTo>
                <a:lnTo>
                  <a:pt x="5036" y="3268"/>
                </a:lnTo>
                <a:lnTo>
                  <a:pt x="18764" y="1571"/>
                </a:lnTo>
                <a:lnTo>
                  <a:pt x="39112" y="422"/>
                </a:lnTo>
                <a:lnTo>
                  <a:pt x="64008" y="0"/>
                </a:lnTo>
              </a:path>
            </a:pathLst>
          </a:custGeom>
          <a:ln w="27432">
            <a:solidFill>
              <a:srgbClr val="00BAE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082032" y="1322716"/>
            <a:ext cx="660400" cy="1022985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297815" marR="5080" lvl="0" indent="-285750" algn="l" defTabSz="914400" rtl="0" eaLnBrk="1" fontAlgn="auto" latinLnBrk="0" hangingPunct="1">
              <a:lnSpc>
                <a:spcPts val="245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8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8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8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8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8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 </a:t>
            </a:r>
            <a:r>
              <a:rPr kumimoji="0" sz="18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</a:t>
            </a: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067680" y="3750102"/>
            <a:ext cx="677545" cy="1025525"/>
          </a:xfrm>
          <a:prstGeom prst="rect">
            <a:avLst/>
          </a:prstGeom>
        </p:spPr>
        <p:txBody>
          <a:bodyPr vert="vert270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8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8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8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8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8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60705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</a:t>
            </a: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701284" y="2906267"/>
            <a:ext cx="60960" cy="2908300"/>
          </a:xfrm>
          <a:custGeom>
            <a:avLst/>
            <a:gdLst/>
            <a:ahLst/>
            <a:cxnLst/>
            <a:rect l="l" t="t" r="r" b="b"/>
            <a:pathLst>
              <a:path w="60960" h="2908300">
                <a:moveTo>
                  <a:pt x="60960" y="2907792"/>
                </a:moveTo>
                <a:lnTo>
                  <a:pt x="37236" y="2907392"/>
                </a:lnTo>
                <a:lnTo>
                  <a:pt x="17859" y="2906304"/>
                </a:lnTo>
                <a:lnTo>
                  <a:pt x="4792" y="2904689"/>
                </a:lnTo>
                <a:lnTo>
                  <a:pt x="0" y="2902712"/>
                </a:lnTo>
                <a:lnTo>
                  <a:pt x="0" y="5080"/>
                </a:lnTo>
                <a:lnTo>
                  <a:pt x="4792" y="3107"/>
                </a:lnTo>
                <a:lnTo>
                  <a:pt x="17859" y="1492"/>
                </a:lnTo>
                <a:lnTo>
                  <a:pt x="37236" y="400"/>
                </a:lnTo>
                <a:lnTo>
                  <a:pt x="60960" y="0"/>
                </a:lnTo>
              </a:path>
            </a:pathLst>
          </a:custGeom>
          <a:ln w="27432">
            <a:solidFill>
              <a:srgbClr val="00BAE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24596" y="1204087"/>
            <a:ext cx="41148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1200" cap="none" spc="-494" normalizeH="0" baseline="992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</a:t>
            </a:r>
            <a:r>
              <a:rPr kumimoji="0" sz="1200" b="0" i="0" u="none" strike="noStrike" kern="1200" cap="none" spc="-3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</a:t>
            </a:r>
            <a:r>
              <a:rPr kumimoji="0" sz="2100" b="0" i="0" u="none" strike="noStrike" kern="1200" cap="none" spc="-494" normalizeH="0" baseline="992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200" b="0" i="0" u="none" strike="noStrike" kern="1200" cap="none" spc="-3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me</a:t>
            </a:r>
            <a:r>
              <a:rPr kumimoji="0" sz="2100" b="0" i="0" u="none" strike="noStrike" kern="1200" cap="none" spc="-494" normalizeH="0" baseline="992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  <a:r>
              <a:rPr kumimoji="0" sz="1200" b="0" i="0" u="none" strike="noStrike" kern="1200" cap="none" spc="-3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]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937247" y="2157983"/>
            <a:ext cx="152400" cy="170815"/>
          </a:xfrm>
          <a:custGeom>
            <a:avLst/>
            <a:gdLst/>
            <a:ahLst/>
            <a:cxnLst/>
            <a:rect l="l" t="t" r="r" b="b"/>
            <a:pathLst>
              <a:path w="152400" h="170814">
                <a:moveTo>
                  <a:pt x="0" y="170687"/>
                </a:moveTo>
                <a:lnTo>
                  <a:pt x="152400" y="170687"/>
                </a:lnTo>
                <a:lnTo>
                  <a:pt x="152400" y="0"/>
                </a:lnTo>
                <a:lnTo>
                  <a:pt x="0" y="0"/>
                </a:lnTo>
                <a:lnTo>
                  <a:pt x="0" y="170687"/>
                </a:lnTo>
                <a:close/>
              </a:path>
            </a:pathLst>
          </a:custGeom>
          <a:ln w="24384">
            <a:solidFill>
              <a:srgbClr val="00BBE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371335" y="1631060"/>
            <a:ext cx="2864485" cy="91313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+--rw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description?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+--rw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type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+--rw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0" i="0" u="none" strike="noStrike" kern="1200" cap="none" spc="-2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ena</a:t>
            </a:r>
            <a:r>
              <a:rPr kumimoji="0" sz="2100" b="0" i="0" u="none" strike="noStrike" kern="1200" cap="none" spc="-405" normalizeH="0" baseline="-992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200" b="0" i="0" u="none" strike="noStrike" kern="1200" cap="none" spc="-2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b</a:t>
            </a:r>
            <a:r>
              <a:rPr kumimoji="0" sz="2100" b="0" i="0" u="none" strike="noStrike" kern="1200" cap="none" spc="-405" normalizeH="0" baseline="-992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200" b="0" i="0" u="none" strike="noStrike" kern="1200" cap="none" spc="-2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l</a:t>
            </a:r>
            <a:r>
              <a:rPr kumimoji="0" sz="2100" b="0" i="0" u="none" strike="noStrike" kern="1200" cap="none" spc="-405" normalizeH="0" baseline="-992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200" b="0" i="0" u="none" strike="noStrike" kern="1200" cap="none" spc="-2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</a:t>
            </a:r>
            <a:r>
              <a:rPr kumimoji="0" sz="2100" b="0" i="0" u="none" strike="noStrike" kern="1200" cap="none" spc="-405" normalizeH="0" baseline="-992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</a:t>
            </a:r>
            <a:r>
              <a:rPr kumimoji="0" sz="1200" b="0" i="0" u="none" strike="noStrike" kern="1200" cap="none" spc="-2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</a:t>
            </a:r>
            <a:r>
              <a:rPr kumimoji="0" sz="2100" b="0" i="0" u="none" strike="noStrike" kern="1200" cap="none" spc="-405" normalizeH="0" baseline="-992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200" b="0" i="0" u="none" strike="noStrike" kern="1200" cap="none" spc="-2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?</a:t>
            </a:r>
            <a:r>
              <a:rPr kumimoji="0" sz="2100" b="0" i="0" u="none" strike="noStrike" kern="1200" cap="none" spc="-405" normalizeH="0" baseline="-992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</a:t>
            </a:r>
            <a:endParaRPr kumimoji="0" sz="2100" b="0" i="0" u="none" strike="noStrike" kern="1200" cap="none" spc="0" normalizeH="0" baseline="-992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+--rw</a:t>
            </a: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link-up-down-trap-enable?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132576" y="4788408"/>
            <a:ext cx="210820" cy="173990"/>
          </a:xfrm>
          <a:custGeom>
            <a:avLst/>
            <a:gdLst/>
            <a:ahLst/>
            <a:cxnLst/>
            <a:rect l="l" t="t" r="r" b="b"/>
            <a:pathLst>
              <a:path w="210820" h="173989">
                <a:moveTo>
                  <a:pt x="0" y="173736"/>
                </a:moveTo>
                <a:lnTo>
                  <a:pt x="210312" y="173736"/>
                </a:lnTo>
                <a:lnTo>
                  <a:pt x="210312" y="0"/>
                </a:lnTo>
                <a:lnTo>
                  <a:pt x="0" y="0"/>
                </a:lnTo>
                <a:lnTo>
                  <a:pt x="0" y="173736"/>
                </a:lnTo>
                <a:close/>
              </a:path>
            </a:pathLst>
          </a:custGeom>
          <a:ln w="24384">
            <a:solidFill>
              <a:srgbClr val="00BBE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376671" y="4733544"/>
            <a:ext cx="597535" cy="524510"/>
          </a:xfrm>
          <a:custGeom>
            <a:avLst/>
            <a:gdLst/>
            <a:ahLst/>
            <a:cxnLst/>
            <a:rect l="l" t="t" r="r" b="b"/>
            <a:pathLst>
              <a:path w="597535" h="524510">
                <a:moveTo>
                  <a:pt x="0" y="524255"/>
                </a:moveTo>
                <a:lnTo>
                  <a:pt x="597408" y="524255"/>
                </a:lnTo>
                <a:lnTo>
                  <a:pt x="597408" y="0"/>
                </a:lnTo>
                <a:lnTo>
                  <a:pt x="0" y="0"/>
                </a:lnTo>
                <a:lnTo>
                  <a:pt x="0" y="5242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457571" y="4768977"/>
            <a:ext cx="435609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 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Only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8236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9327" y="6367881"/>
            <a:ext cx="3615690" cy="13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50"/>
              </a:lnSpc>
            </a:pPr>
            <a:r>
              <a:rPr sz="800" spc="80" dirty="0">
                <a:solidFill>
                  <a:srgbClr val="A6A6A6"/>
                </a:solidFill>
                <a:latin typeface="Arial"/>
                <a:cs typeface="Arial"/>
              </a:rPr>
              <a:t>© </a:t>
            </a:r>
            <a:r>
              <a:rPr sz="800" spc="40" dirty="0">
                <a:solidFill>
                  <a:srgbClr val="A6A6A6"/>
                </a:solidFill>
                <a:latin typeface="Arial"/>
                <a:cs typeface="Arial"/>
              </a:rPr>
              <a:t>2017  </a:t>
            </a:r>
            <a:r>
              <a:rPr sz="800" spc="10" dirty="0">
                <a:solidFill>
                  <a:srgbClr val="A6A6A6"/>
                </a:solidFill>
                <a:latin typeface="Arial"/>
                <a:cs typeface="Arial"/>
              </a:rPr>
              <a:t>Cisco </a:t>
            </a:r>
            <a:r>
              <a:rPr sz="800" spc="15" dirty="0">
                <a:solidFill>
                  <a:srgbClr val="A6A6A6"/>
                </a:solidFill>
                <a:latin typeface="Arial"/>
                <a:cs typeface="Arial"/>
              </a:rPr>
              <a:t>and/or  </a:t>
            </a:r>
            <a:r>
              <a:rPr sz="800" spc="5" dirty="0">
                <a:solidFill>
                  <a:srgbClr val="A6A6A6"/>
                </a:solidFill>
                <a:latin typeface="Arial"/>
                <a:cs typeface="Arial"/>
              </a:rPr>
              <a:t>its affiliates.  </a:t>
            </a:r>
            <a:r>
              <a:rPr sz="800" dirty="0">
                <a:solidFill>
                  <a:srgbClr val="A6A6A6"/>
                </a:solidFill>
                <a:latin typeface="Arial"/>
                <a:cs typeface="Arial"/>
              </a:rPr>
              <a:t>All </a:t>
            </a:r>
            <a:r>
              <a:rPr sz="800" spc="5" dirty="0">
                <a:solidFill>
                  <a:srgbClr val="A6A6A6"/>
                </a:solidFill>
                <a:latin typeface="Arial"/>
                <a:cs typeface="Arial"/>
              </a:rPr>
              <a:t>rights  </a:t>
            </a:r>
            <a:r>
              <a:rPr sz="800" spc="10" dirty="0">
                <a:solidFill>
                  <a:srgbClr val="A6A6A6"/>
                </a:solidFill>
                <a:latin typeface="Arial"/>
                <a:cs typeface="Arial"/>
              </a:rPr>
              <a:t>reserved.    Cisco</a:t>
            </a:r>
            <a:r>
              <a:rPr sz="800" spc="10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800" spc="5" dirty="0">
                <a:solidFill>
                  <a:srgbClr val="A6A6A6"/>
                </a:solidFill>
                <a:latin typeface="Arial"/>
                <a:cs typeface="Arial"/>
              </a:rPr>
              <a:t>Confidential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4085" y="3654628"/>
            <a:ext cx="4272915" cy="962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150" spc="10" dirty="0">
                <a:solidFill>
                  <a:srgbClr val="005073"/>
                </a:solidFill>
                <a:latin typeface="+mj-lt"/>
                <a:cs typeface="Arial"/>
              </a:rPr>
              <a:t>Demo</a:t>
            </a:r>
            <a:r>
              <a:rPr sz="6150" spc="35" dirty="0">
                <a:solidFill>
                  <a:srgbClr val="005073"/>
                </a:solidFill>
                <a:latin typeface="+mj-lt"/>
                <a:cs typeface="Arial"/>
              </a:rPr>
              <a:t> </a:t>
            </a:r>
            <a:r>
              <a:rPr sz="6150" spc="-50" dirty="0">
                <a:solidFill>
                  <a:srgbClr val="005073"/>
                </a:solidFill>
                <a:latin typeface="+mj-lt"/>
                <a:cs typeface="Arial"/>
              </a:rPr>
              <a:t>Time!</a:t>
            </a:r>
            <a:endParaRPr sz="6150" dirty="0">
              <a:latin typeface="+mj-lt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78423" y="1438655"/>
            <a:ext cx="5007864" cy="3883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BF00C-4ECF-1248-84F2-0D8BC21D4FC5}"/>
              </a:ext>
            </a:extLst>
          </p:cNvPr>
          <p:cNvSpPr txBox="1"/>
          <p:nvPr/>
        </p:nvSpPr>
        <p:spPr>
          <a:xfrm>
            <a:off x="634085" y="5137141"/>
            <a:ext cx="18260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n-lt"/>
              </a:rPr>
              <a:t>github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yang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repo </a:t>
            </a:r>
          </a:p>
          <a:p>
            <a:r>
              <a:rPr lang="en-US" altLang="zh-CN" dirty="0">
                <a:latin typeface="+mn-lt"/>
              </a:rPr>
              <a:t>yang files</a:t>
            </a:r>
          </a:p>
          <a:p>
            <a:r>
              <a:rPr lang="en-US" dirty="0" err="1">
                <a:latin typeface="+mn-lt"/>
              </a:rPr>
              <a:t>pyang</a:t>
            </a:r>
            <a:endParaRPr lang="en-C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5235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9327" y="6367881"/>
            <a:ext cx="3615690" cy="13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BBE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4085" y="2813126"/>
            <a:ext cx="8227695" cy="180403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6630"/>
              </a:lnSpc>
              <a:spcBef>
                <a:spcPts val="9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150" b="0" i="0" u="none" strike="noStrike" kern="1200" cap="none" spc="7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 </a:t>
            </a:r>
            <a:r>
              <a:rPr kumimoji="0" sz="615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Device </a:t>
            </a:r>
            <a:r>
              <a:rPr kumimoji="0" sz="6150" b="0" i="0" u="none" strike="noStrike" kern="1200" cap="none" spc="-114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</a:t>
            </a:r>
            <a:r>
              <a:rPr kumimoji="0" sz="6150" b="0" i="0" u="none" strike="noStrike" kern="1200" cap="none" spc="-5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 </a:t>
            </a:r>
            <a:r>
              <a:rPr kumimoji="0" sz="6150" b="0" i="0" u="none" strike="noStrike" kern="1200" cap="none" spc="-17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YANG</a:t>
            </a:r>
            <a:endParaRPr kumimoji="0" sz="61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4451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627" y="6355181"/>
            <a:ext cx="364109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800036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005073"/>
                </a:solidFill>
              </a:rPr>
              <a:t>Actual </a:t>
            </a:r>
            <a:r>
              <a:rPr dirty="0">
                <a:solidFill>
                  <a:srgbClr val="005073"/>
                </a:solidFill>
              </a:rPr>
              <a:t>Device </a:t>
            </a:r>
            <a:r>
              <a:rPr spc="-70" dirty="0">
                <a:solidFill>
                  <a:srgbClr val="005073"/>
                </a:solidFill>
              </a:rPr>
              <a:t>Data </a:t>
            </a:r>
            <a:r>
              <a:rPr spc="30" dirty="0">
                <a:solidFill>
                  <a:srgbClr val="005073"/>
                </a:solidFill>
              </a:rPr>
              <a:t>Modeled </a:t>
            </a:r>
            <a:r>
              <a:rPr spc="-35" dirty="0">
                <a:solidFill>
                  <a:srgbClr val="005073"/>
                </a:solidFill>
              </a:rPr>
              <a:t>in</a:t>
            </a:r>
            <a:r>
              <a:rPr spc="305" dirty="0">
                <a:solidFill>
                  <a:srgbClr val="005073"/>
                </a:solidFill>
              </a:rPr>
              <a:t> </a:t>
            </a:r>
            <a:r>
              <a:rPr spc="-105" dirty="0">
                <a:solidFill>
                  <a:srgbClr val="005073"/>
                </a:solidFill>
              </a:rPr>
              <a:t>YANG</a:t>
            </a:r>
          </a:p>
        </p:txBody>
      </p:sp>
      <p:sp>
        <p:nvSpPr>
          <p:cNvPr id="4" name="object 4"/>
          <p:cNvSpPr/>
          <p:nvPr/>
        </p:nvSpPr>
        <p:spPr>
          <a:xfrm>
            <a:off x="633983" y="1658111"/>
            <a:ext cx="11039856" cy="3444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6248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2177-1F66-364F-A6C2-2027D25184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APIs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97253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4903" y="1623441"/>
            <a:ext cx="4643755" cy="31419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67640" marR="0" lvl="0" indent="-154940" algn="l" defTabSz="914400" rtl="0" eaLnBrk="1" fontAlgn="auto" latinLnBrk="0" hangingPunct="1">
              <a:lnSpc>
                <a:spcPts val="3100"/>
              </a:lnSpc>
              <a:spcBef>
                <a:spcPts val="11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NETCONF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details </a:t>
            </a:r>
            <a:r>
              <a:rPr kumimoji="0" sz="265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covered</a:t>
            </a:r>
            <a:r>
              <a:rPr kumimoji="0" sz="2650" b="0" i="0" u="none" strike="noStrike" kern="1200" cap="none" spc="2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another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session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ClrTx/>
              <a:buSzPct val="60377"/>
              <a:buFont typeface="Arial"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ncclient</a:t>
            </a:r>
            <a:r>
              <a:rPr kumimoji="0" sz="2650" b="0" i="0" u="none" strike="noStrike" kern="1200" cap="none" spc="-6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provides </a:t>
            </a:r>
            <a:r>
              <a:rPr kumimoji="0" sz="2650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Python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client </a:t>
            </a:r>
            <a:r>
              <a:rPr kumimoji="0" sz="265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r>
              <a:rPr kumimoji="0" sz="2650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NETCONF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256540" lvl="0" indent="-154940" algn="l" defTabSz="914400" rtl="0" eaLnBrk="1" fontAlgn="auto" latinLnBrk="0" hangingPunct="1">
              <a:lnSpc>
                <a:spcPts val="3050"/>
              </a:lnSpc>
              <a:spcBef>
                <a:spcPts val="1560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Using </a:t>
            </a:r>
            <a:r>
              <a:rPr kumimoji="0" sz="2650" b="0" i="0" u="none" strike="noStrike" kern="1200" cap="none" spc="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built-in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library </a:t>
            </a:r>
            <a:r>
              <a:rPr kumimoji="0" sz="2650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  </a:t>
            </a: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reply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Tx/>
              <a:buSzPct val="58333"/>
              <a:buFont typeface="Arial"/>
              <a:buChar char="•"/>
              <a:tabLst>
                <a:tab pos="320675" algn="l"/>
              </a:tabLst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xml.dom.minidom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984885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005073"/>
                </a:solidFill>
              </a:rPr>
              <a:t>Use </a:t>
            </a:r>
            <a:r>
              <a:rPr spc="-140" dirty="0">
                <a:solidFill>
                  <a:srgbClr val="005073"/>
                </a:solidFill>
              </a:rPr>
              <a:t>NETCONF </a:t>
            </a:r>
            <a:r>
              <a:rPr spc="65" dirty="0">
                <a:solidFill>
                  <a:srgbClr val="005073"/>
                </a:solidFill>
              </a:rPr>
              <a:t>to </a:t>
            </a:r>
            <a:r>
              <a:rPr spc="-25" dirty="0">
                <a:solidFill>
                  <a:srgbClr val="005073"/>
                </a:solidFill>
              </a:rPr>
              <a:t>Retrieve </a:t>
            </a:r>
            <a:r>
              <a:rPr spc="75" dirty="0">
                <a:solidFill>
                  <a:srgbClr val="005073"/>
                </a:solidFill>
              </a:rPr>
              <a:t>ietf-interfaces</a:t>
            </a:r>
            <a:r>
              <a:rPr spc="434" dirty="0">
                <a:solidFill>
                  <a:srgbClr val="005073"/>
                </a:solidFill>
              </a:rPr>
              <a:t> </a:t>
            </a:r>
            <a:r>
              <a:rPr spc="-15" dirty="0">
                <a:solidFill>
                  <a:srgbClr val="005073"/>
                </a:solidFill>
              </a:rPr>
              <a:t>data</a:t>
            </a:r>
          </a:p>
        </p:txBody>
      </p:sp>
      <p:sp>
        <p:nvSpPr>
          <p:cNvPr id="4" name="object 4"/>
          <p:cNvSpPr/>
          <p:nvPr/>
        </p:nvSpPr>
        <p:spPr>
          <a:xfrm>
            <a:off x="6336791" y="2060448"/>
            <a:ext cx="5309616" cy="3203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938898" y="6370116"/>
            <a:ext cx="4695190" cy="480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netprog_basics/network_device_apis/yang/device_info.py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4668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netprog_basics/network_device_apis/yang/example1.py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7101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400" y="1639823"/>
            <a:ext cx="5946775" cy="219710"/>
          </a:xfrm>
          <a:prstGeom prst="rect">
            <a:avLst/>
          </a:prstGeom>
          <a:ln w="24384">
            <a:solidFill>
              <a:srgbClr val="00BBE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90" marR="0" lvl="0" indent="0" algn="l" defTabSz="914400" rtl="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&lt;interfaces</a:t>
            </a:r>
            <a:r>
              <a:rPr kumimoji="0" sz="1200" b="0" i="0" u="none" strike="noStrike" kern="1200" cap="none" spc="1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xmlns="urn:ietf:params:xml:ns:yang:ietf-interfaces"&gt;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7248" y="1824354"/>
            <a:ext cx="1031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&lt;interface&gt;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71901" y="2037714"/>
            <a:ext cx="2680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&lt;name&gt;GigabitEthernet1&lt;/name&gt;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pc="-5" dirty="0"/>
              <a:t>&lt;description&gt;DON'T TOUCH</a:t>
            </a:r>
            <a:r>
              <a:rPr spc="75" dirty="0"/>
              <a:t> </a:t>
            </a:r>
            <a:r>
              <a:rPr spc="-5" dirty="0"/>
              <a:t>ME&lt;/description&gt;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5" dirty="0"/>
              <a:t>&lt;type</a:t>
            </a:r>
            <a:r>
              <a:rPr spc="285" dirty="0"/>
              <a:t> </a:t>
            </a:r>
            <a:r>
              <a:rPr spc="-5" dirty="0"/>
              <a:t>xmlns:ianaift="urn:ietf:params:xml:ns:yang:iana-if-type"&gt;ianaift:ethernetCsmacd&lt;/type&gt;</a:t>
            </a: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pc="-5" dirty="0"/>
              <a:t>&lt;enabled&gt;true&lt;/enabled&gt;</a:t>
            </a: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pc="-5" dirty="0"/>
              <a:t>&lt;ipv4</a:t>
            </a:r>
            <a:r>
              <a:rPr spc="50" dirty="0"/>
              <a:t> </a:t>
            </a:r>
            <a:r>
              <a:rPr spc="-5" dirty="0"/>
              <a:t>xmlns="urn:ietf:params:xml:ns:yang:ietf-ip"&gt;</a:t>
            </a:r>
          </a:p>
          <a:p>
            <a:pPr marL="923925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&lt;address&gt;</a:t>
            </a:r>
          </a:p>
          <a:p>
            <a:pPr marL="1838325">
              <a:lnSpc>
                <a:spcPct val="100000"/>
              </a:lnSpc>
              <a:spcBef>
                <a:spcPts val="235"/>
              </a:spcBef>
            </a:pPr>
            <a:r>
              <a:rPr spc="-5" dirty="0"/>
              <a:t>&lt;ip&gt;10.10.10.48&lt;/ip&gt;</a:t>
            </a:r>
          </a:p>
          <a:p>
            <a:pPr marL="1838325">
              <a:lnSpc>
                <a:spcPct val="100000"/>
              </a:lnSpc>
              <a:spcBef>
                <a:spcPts val="210"/>
              </a:spcBef>
            </a:pPr>
            <a:r>
              <a:rPr spc="-5" dirty="0"/>
              <a:t>&lt;netmask&gt;255.255.255.0&lt;/netmask&gt;</a:t>
            </a:r>
          </a:p>
          <a:p>
            <a:pPr marL="923925">
              <a:lnSpc>
                <a:spcPct val="100000"/>
              </a:lnSpc>
              <a:spcBef>
                <a:spcPts val="235"/>
              </a:spcBef>
            </a:pPr>
            <a:r>
              <a:rPr spc="-5" dirty="0"/>
              <a:t>&lt;/address&gt;</a:t>
            </a: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&lt;/ipv4&gt;</a:t>
            </a: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pc="-5" dirty="0"/>
              <a:t>&lt;ipv6</a:t>
            </a:r>
            <a:r>
              <a:rPr spc="75" dirty="0"/>
              <a:t> </a:t>
            </a:r>
            <a:r>
              <a:rPr spc="-5" dirty="0"/>
              <a:t>xmlns="urn:ietf:params:xml:ns:yang:ietf-ip"/&gt;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8639" y="4336236"/>
            <a:ext cx="10306050" cy="193548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920750" marR="0" lvl="0" indent="0" algn="l" defTabSz="914400" rtl="0" eaLnBrk="1" fontAlgn="auto" latinLnBrk="0" hangingPunct="1">
              <a:lnSpc>
                <a:spcPct val="100000"/>
              </a:lnSpc>
              <a:spcBef>
                <a:spcPts val="3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&lt;/interface&gt;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920750" marR="0" lvl="0" indent="0" algn="l" defTabSz="914400" rtl="0" eaLnBrk="1" fontAlgn="auto" latinLnBrk="0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&lt;interface&gt;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835785" marR="0" lvl="0" indent="0" algn="l" defTabSz="914400" rtl="0" eaLnBrk="1" fontAlgn="auto" latinLnBrk="0" hangingPunct="1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&lt;name&gt;GigabitEthernet2&lt;/name&gt;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835785" marR="0" lvl="0" indent="0" algn="l" defTabSz="914400" rtl="0" eaLnBrk="1" fontAlgn="auto" latinLnBrk="0" hangingPunct="1">
              <a:lnSpc>
                <a:spcPct val="100000"/>
              </a:lnSpc>
              <a:spcBef>
                <a:spcPts val="2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&lt;type</a:t>
            </a:r>
            <a:r>
              <a:rPr kumimoji="0" sz="1200" b="0" i="0" u="none" strike="noStrike" kern="1200" cap="none" spc="2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xmlns:ianaift="urn:ietf:params:xml:ns:yang:iana-if-type"&gt;ianaift:ethernetCsmacd&lt;/type&gt;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835785" marR="0" lvl="0" indent="0" algn="l" defTabSz="914400" rtl="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&lt;enabled&gt;true&lt;/enabled&gt;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835785" marR="0" lvl="0" indent="0" algn="l" defTabSz="914400" rtl="0" eaLnBrk="1" fontAlgn="auto" latinLnBrk="0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&lt;ipv4</a:t>
            </a:r>
            <a:r>
              <a:rPr kumimoji="0" sz="1200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xmlns="urn:ietf:params:xml:ns:yang:ietf-ip"/&gt;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835785" marR="0" lvl="0" indent="0" algn="l" defTabSz="914400" rtl="0" eaLnBrk="1" fontAlgn="auto" latinLnBrk="0" hangingPunct="1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&lt;ipv6</a:t>
            </a:r>
            <a:r>
              <a:rPr kumimoji="0" sz="1200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xmlns="urn:ietf:params:xml:ns:yang:ietf-ip"/&gt;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920750" marR="0" lvl="0" indent="0" algn="l" defTabSz="914400" rtl="0" eaLnBrk="1" fontAlgn="auto" latinLnBrk="0" hangingPunct="1">
              <a:lnSpc>
                <a:spcPct val="100000"/>
              </a:lnSpc>
              <a:spcBef>
                <a:spcPts val="2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&lt;/interface&gt;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&lt;/interfaces&gt;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2736" y="197053"/>
            <a:ext cx="9848850" cy="596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005073"/>
                </a:solidFill>
              </a:rPr>
              <a:t>Use </a:t>
            </a:r>
            <a:r>
              <a:rPr spc="-140" dirty="0">
                <a:solidFill>
                  <a:srgbClr val="005073"/>
                </a:solidFill>
              </a:rPr>
              <a:t>NETCONF </a:t>
            </a:r>
            <a:r>
              <a:rPr spc="75" dirty="0">
                <a:solidFill>
                  <a:srgbClr val="005073"/>
                </a:solidFill>
              </a:rPr>
              <a:t>to </a:t>
            </a:r>
            <a:r>
              <a:rPr spc="-25" dirty="0">
                <a:solidFill>
                  <a:srgbClr val="005073"/>
                </a:solidFill>
              </a:rPr>
              <a:t>Retrieve </a:t>
            </a:r>
            <a:r>
              <a:rPr spc="75" dirty="0">
                <a:solidFill>
                  <a:srgbClr val="005073"/>
                </a:solidFill>
              </a:rPr>
              <a:t>ietf-interfaces</a:t>
            </a:r>
            <a:r>
              <a:rPr spc="405" dirty="0">
                <a:solidFill>
                  <a:srgbClr val="005073"/>
                </a:solidFill>
              </a:rPr>
              <a:t> </a:t>
            </a:r>
            <a:r>
              <a:rPr spc="-15" dirty="0">
                <a:solidFill>
                  <a:srgbClr val="005073"/>
                </a:solidFill>
              </a:rPr>
              <a:t>data</a:t>
            </a:r>
          </a:p>
        </p:txBody>
      </p:sp>
      <p:sp>
        <p:nvSpPr>
          <p:cNvPr id="8" name="object 8"/>
          <p:cNvSpPr/>
          <p:nvPr/>
        </p:nvSpPr>
        <p:spPr>
          <a:xfrm>
            <a:off x="2619755" y="3000755"/>
            <a:ext cx="104139" cy="1049020"/>
          </a:xfrm>
          <a:custGeom>
            <a:avLst/>
            <a:gdLst/>
            <a:ahLst/>
            <a:cxnLst/>
            <a:rect l="l" t="t" r="r" b="b"/>
            <a:pathLst>
              <a:path w="104139" h="1049020">
                <a:moveTo>
                  <a:pt x="103631" y="1048512"/>
                </a:moveTo>
                <a:lnTo>
                  <a:pt x="63275" y="1047841"/>
                </a:lnTo>
                <a:lnTo>
                  <a:pt x="30337" y="1046003"/>
                </a:lnTo>
                <a:lnTo>
                  <a:pt x="8137" y="1043261"/>
                </a:lnTo>
                <a:lnTo>
                  <a:pt x="0" y="1039876"/>
                </a:lnTo>
                <a:lnTo>
                  <a:pt x="0" y="8636"/>
                </a:lnTo>
                <a:lnTo>
                  <a:pt x="8137" y="5250"/>
                </a:lnTo>
                <a:lnTo>
                  <a:pt x="30337" y="2508"/>
                </a:lnTo>
                <a:lnTo>
                  <a:pt x="63275" y="670"/>
                </a:lnTo>
                <a:lnTo>
                  <a:pt x="103631" y="0"/>
                </a:lnTo>
              </a:path>
            </a:pathLst>
          </a:custGeom>
          <a:ln w="27432">
            <a:solidFill>
              <a:srgbClr val="00BAE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5027" y="1748027"/>
            <a:ext cx="198120" cy="4377055"/>
          </a:xfrm>
          <a:custGeom>
            <a:avLst/>
            <a:gdLst/>
            <a:ahLst/>
            <a:cxnLst/>
            <a:rect l="l" t="t" r="r" b="b"/>
            <a:pathLst>
              <a:path w="198120" h="4377055">
                <a:moveTo>
                  <a:pt x="198120" y="4376928"/>
                </a:moveTo>
                <a:lnTo>
                  <a:pt x="121000" y="4375630"/>
                </a:lnTo>
                <a:lnTo>
                  <a:pt x="58026" y="4372092"/>
                </a:lnTo>
                <a:lnTo>
                  <a:pt x="15568" y="4366844"/>
                </a:lnTo>
                <a:lnTo>
                  <a:pt x="0" y="4360418"/>
                </a:lnTo>
                <a:lnTo>
                  <a:pt x="0" y="16510"/>
                </a:lnTo>
                <a:lnTo>
                  <a:pt x="15568" y="10072"/>
                </a:lnTo>
                <a:lnTo>
                  <a:pt x="58026" y="4826"/>
                </a:lnTo>
                <a:lnTo>
                  <a:pt x="121000" y="1293"/>
                </a:lnTo>
                <a:lnTo>
                  <a:pt x="198120" y="0"/>
                </a:lnTo>
              </a:path>
            </a:pathLst>
          </a:custGeom>
          <a:ln w="27432">
            <a:solidFill>
              <a:srgbClr val="00BAE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2158" y="2712791"/>
            <a:ext cx="349250" cy="2140585"/>
          </a:xfrm>
          <a:prstGeom prst="rect">
            <a:avLst/>
          </a:prstGeom>
        </p:spPr>
        <p:txBody>
          <a:bodyPr vert="vert270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</a:t>
            </a:r>
            <a:r>
              <a:rPr kumimoji="0" sz="18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</a:t>
            </a: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ces</a:t>
            </a:r>
            <a:r>
              <a:rPr kumimoji="0" sz="1850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8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</a:t>
            </a:r>
            <a:r>
              <a:rPr kumimoji="0" sz="18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8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85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89532" y="1973579"/>
            <a:ext cx="155575" cy="2520950"/>
          </a:xfrm>
          <a:custGeom>
            <a:avLst/>
            <a:gdLst/>
            <a:ahLst/>
            <a:cxnLst/>
            <a:rect l="l" t="t" r="r" b="b"/>
            <a:pathLst>
              <a:path w="155575" h="2520950">
                <a:moveTo>
                  <a:pt x="155448" y="2520696"/>
                </a:moveTo>
                <a:lnTo>
                  <a:pt x="94940" y="2519672"/>
                </a:lnTo>
                <a:lnTo>
                  <a:pt x="45529" y="2516886"/>
                </a:lnTo>
                <a:lnTo>
                  <a:pt x="12215" y="2512766"/>
                </a:lnTo>
                <a:lnTo>
                  <a:pt x="0" y="2507742"/>
                </a:lnTo>
                <a:lnTo>
                  <a:pt x="0" y="12954"/>
                </a:lnTo>
                <a:lnTo>
                  <a:pt x="12215" y="7929"/>
                </a:lnTo>
                <a:lnTo>
                  <a:pt x="45529" y="3810"/>
                </a:lnTo>
                <a:lnTo>
                  <a:pt x="94940" y="1023"/>
                </a:lnTo>
                <a:lnTo>
                  <a:pt x="155448" y="0"/>
                </a:lnTo>
              </a:path>
            </a:pathLst>
          </a:custGeom>
          <a:ln w="27431">
            <a:solidFill>
              <a:srgbClr val="00BAE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87271" y="2302434"/>
            <a:ext cx="349250" cy="1573530"/>
          </a:xfrm>
          <a:prstGeom prst="rect">
            <a:avLst/>
          </a:prstGeom>
        </p:spPr>
        <p:txBody>
          <a:bodyPr vert="vert270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</a:t>
            </a:r>
            <a:r>
              <a:rPr kumimoji="0" sz="18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</a:t>
            </a: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ce</a:t>
            </a:r>
            <a:r>
              <a:rPr kumimoji="0" sz="1850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8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8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34055" y="2057400"/>
            <a:ext cx="2819400" cy="226060"/>
          </a:xfrm>
          <a:custGeom>
            <a:avLst/>
            <a:gdLst/>
            <a:ahLst/>
            <a:cxnLst/>
            <a:rect l="l" t="t" r="r" b="b"/>
            <a:pathLst>
              <a:path w="2819400" h="226060">
                <a:moveTo>
                  <a:pt x="0" y="225551"/>
                </a:moveTo>
                <a:lnTo>
                  <a:pt x="2819399" y="225551"/>
                </a:lnTo>
                <a:lnTo>
                  <a:pt x="2819399" y="0"/>
                </a:lnTo>
                <a:lnTo>
                  <a:pt x="0" y="0"/>
                </a:lnTo>
                <a:lnTo>
                  <a:pt x="0" y="225551"/>
                </a:lnTo>
                <a:close/>
              </a:path>
            </a:pathLst>
          </a:custGeom>
          <a:ln w="24384">
            <a:solidFill>
              <a:srgbClr val="00BBE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04764" y="2015489"/>
            <a:ext cx="49720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850" b="0" i="0" u="none" strike="noStrike" kern="1200" cap="none" spc="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af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938898" y="6370116"/>
            <a:ext cx="4695190" cy="480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netprog_basics/network_device_apis/yang/device_info.py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4668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netprog_basics/network_device_apis/yang/example1.py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94956" y="1595374"/>
            <a:ext cx="3573779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Namespace </a:t>
            </a:r>
            <a:r>
              <a:rPr kumimoji="0" sz="185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Capability </a:t>
            </a:r>
            <a:r>
              <a:rPr kumimoji="0" sz="185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85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Model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2168" y="993647"/>
            <a:ext cx="11128375" cy="441959"/>
          </a:xfrm>
          <a:prstGeom prst="rect">
            <a:avLst/>
          </a:prstGeom>
          <a:solidFill>
            <a:srgbClr val="282828"/>
          </a:solidFill>
        </p:spPr>
        <p:txBody>
          <a:bodyPr vert="horz" wrap="square" lIns="0" tIns="14605" rIns="0" bIns="0" rtlCol="0">
            <a:spAutoFit/>
          </a:bodyPr>
          <a:lstStyle/>
          <a:p>
            <a:pPr marL="92710" marR="0" lvl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DevNet$ python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example1.py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44930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7449184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0" dirty="0">
                <a:solidFill>
                  <a:srgbClr val="005073"/>
                </a:solidFill>
              </a:rPr>
              <a:t>Introducing </a:t>
            </a:r>
            <a:r>
              <a:rPr spc="35" dirty="0">
                <a:solidFill>
                  <a:srgbClr val="005073"/>
                </a:solidFill>
              </a:rPr>
              <a:t>the </a:t>
            </a:r>
            <a:r>
              <a:rPr spc="-140" dirty="0">
                <a:solidFill>
                  <a:srgbClr val="005073"/>
                </a:solidFill>
              </a:rPr>
              <a:t>NETCONF</a:t>
            </a:r>
            <a:r>
              <a:rPr spc="155" dirty="0">
                <a:solidFill>
                  <a:srgbClr val="005073"/>
                </a:solidFill>
              </a:rPr>
              <a:t> </a:t>
            </a:r>
            <a:r>
              <a:rPr spc="15" dirty="0">
                <a:solidFill>
                  <a:srgbClr val="005073"/>
                </a:solidFill>
              </a:rPr>
              <a:t>Protocol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72578" y="2096516"/>
            <a:ext cx="4030979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Some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details: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937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93065" algn="l"/>
                <a:tab pos="393700" algn="l"/>
              </a:tabLst>
              <a:defRPr/>
            </a:pP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Initial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standard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2400" b="0" i="0" u="none" strike="noStrike" kern="1200" cap="none" spc="1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10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2006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93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heavy" strike="noStrike" kern="1200" cap="none" spc="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RFC4741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937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93065" algn="l"/>
                <a:tab pos="393700" algn="l"/>
              </a:tabLst>
              <a:defRPr/>
            </a:pP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Latest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standard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93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2400" b="0" i="0" u="heavy" strike="noStrike" kern="1200" cap="none" spc="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/>
              </a:rPr>
              <a:t>RFC6241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2400" b="0" i="0" u="none" strike="noStrike" kern="1200" cap="none" spc="10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2011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937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93065" algn="l"/>
                <a:tab pos="393700" algn="l"/>
              </a:tabLst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Does 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explicitly</a:t>
            </a:r>
            <a:r>
              <a:rPr kumimoji="0" sz="2400" b="0" i="0" u="none" strike="noStrike" kern="1200" cap="none" spc="20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93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content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2168" y="2063495"/>
            <a:ext cx="6662928" cy="20787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6094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545147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>
                <a:solidFill>
                  <a:srgbClr val="005073"/>
                </a:solidFill>
              </a:rPr>
              <a:t>NETCONF </a:t>
            </a:r>
            <a:r>
              <a:rPr spc="15" dirty="0">
                <a:solidFill>
                  <a:srgbClr val="005073"/>
                </a:solidFill>
              </a:rPr>
              <a:t>Protocol</a:t>
            </a:r>
            <a:r>
              <a:rPr spc="225" dirty="0">
                <a:solidFill>
                  <a:srgbClr val="005073"/>
                </a:solidFill>
              </a:rPr>
              <a:t> </a:t>
            </a:r>
            <a:r>
              <a:rPr dirty="0">
                <a:solidFill>
                  <a:srgbClr val="005073"/>
                </a:solidFill>
              </a:rPr>
              <a:t>Stack</a:t>
            </a:r>
          </a:p>
        </p:txBody>
      </p:sp>
      <p:sp>
        <p:nvSpPr>
          <p:cNvPr id="3" name="object 3"/>
          <p:cNvSpPr/>
          <p:nvPr/>
        </p:nvSpPr>
        <p:spPr>
          <a:xfrm>
            <a:off x="1648967" y="1792223"/>
            <a:ext cx="9006840" cy="3547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862624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582168" y="1246632"/>
            <a:ext cx="5105400" cy="668020"/>
          </a:xfrm>
          <a:prstGeom prst="rect">
            <a:avLst/>
          </a:prstGeom>
          <a:ln w="24383">
            <a:solidFill>
              <a:srgbClr val="00BBEB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80645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$ ssh </a:t>
            </a:r>
            <a:r>
              <a:rPr kumimoji="0" sz="14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  <a:hlinkClick r:id="rId2"/>
              </a:rPr>
              <a:t>admin@192.168.0.1 </a:t>
            </a:r>
            <a:r>
              <a:rPr kumimoji="0" sz="14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-p 830 -s</a:t>
            </a:r>
            <a:r>
              <a:rPr kumimoji="0" sz="145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4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netconf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80645" marR="0" lvl="0" indent="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admin@192.168.0.1's</a:t>
            </a:r>
            <a:r>
              <a:rPr kumimoji="0" sz="14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4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password: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2168" y="2036064"/>
            <a:ext cx="9202420" cy="2560320"/>
          </a:xfrm>
          <a:prstGeom prst="rect">
            <a:avLst/>
          </a:prstGeom>
          <a:ln w="24384">
            <a:solidFill>
              <a:srgbClr val="00BBEB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80645" marR="0" lvl="0" indent="0" algn="l" defTabSz="914400" rtl="0" eaLnBrk="1" fontAlgn="auto" latinLnBrk="0" hangingPunct="1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&lt;hello</a:t>
            </a:r>
            <a:r>
              <a:rPr kumimoji="0" sz="1450" b="1" i="0" u="none" strike="noStrike" kern="1200" cap="none" spc="75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xmlns="urn:ietf:params:xml:ns:netconf:base:1.0"&gt;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80645" marR="0" lvl="0" indent="0" algn="l" defTabSz="914400" rtl="0" eaLnBrk="1" fontAlgn="auto" latinLnBrk="0" hangingPunct="1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&lt;capabilities&gt;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303530" marR="0" lvl="0" indent="0" algn="l" defTabSz="914400" rtl="0" eaLnBrk="1" fontAlgn="auto" latinLnBrk="0" hangingPunct="1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&lt;capability&gt;urn:ietf:params:netconf:base:1.1&lt;/capability&gt;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303530" marR="0" lvl="0" indent="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&lt;capability&gt;urn:ietf:params:netconf:capability:candidate:1.0&lt;/capability&gt;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303530" marR="0" lvl="0" indent="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&lt;capability&gt;urn:ietf:params:xml:ns:yang:ietf-netconf-monitoring&lt;/capability&gt;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303530" marR="0" lvl="0" indent="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&lt;capability&gt;urn:ietf:params:xml:ns:yang:ietf-interfaces&lt;/capability&gt;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303530" marR="0" lvl="0" indent="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[output omitted and edited for</a:t>
            </a:r>
            <a:r>
              <a:rPr kumimoji="0" sz="1450" b="1" i="0" u="none" strike="noStrike" kern="1200" cap="none" spc="-165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clarity]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80645" marR="0" lvl="0" indent="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&lt;/capabilities&gt;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80645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&lt;session-id&gt;19150&lt;/session-id&gt;&lt;/hello&gt;]]&gt;]]&gt;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2168" y="4718303"/>
            <a:ext cx="6855459" cy="1743710"/>
          </a:xfrm>
          <a:prstGeom prst="rect">
            <a:avLst/>
          </a:prstGeom>
          <a:ln w="24384">
            <a:solidFill>
              <a:srgbClr val="00BBEB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80645" marR="0" lvl="0" indent="0" algn="l" defTabSz="914400" rtl="0" eaLnBrk="1" fontAlgn="auto" latinLnBrk="0" hangingPunct="1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&lt;?xml version="1.0"</a:t>
            </a:r>
            <a:r>
              <a:rPr kumimoji="0" sz="1450" b="1" i="0" u="none" strike="noStrike" kern="1200" cap="none" spc="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encoding="UTF-8"?&gt;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80645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&lt;hello</a:t>
            </a:r>
            <a:r>
              <a:rPr kumimoji="0" sz="1450" b="1" i="0" u="none" strike="noStrike" kern="1200" cap="none" spc="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xmlns="urn:ietf:params:xml:ns:netconf:base:1.0"&gt;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80645" marR="0" lvl="0" indent="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&lt;capabilities&gt;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303530" marR="0" lvl="0" indent="0" algn="l" defTabSz="914400" rtl="0" eaLnBrk="1" fontAlgn="auto" latinLnBrk="0" hangingPunct="1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&lt;capability&gt;urn:ietf:params:netconf:base:1.0&lt;/capability&gt;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80645" marR="0" lvl="0" indent="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&lt;/capabilities&gt;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303530" marR="0" lvl="0" indent="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&lt;/hello&gt;]]&gt;]]&gt;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354393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5073"/>
                </a:solidFill>
              </a:rPr>
              <a:t>Transport </a:t>
            </a:r>
            <a:r>
              <a:rPr spc="765" dirty="0">
                <a:solidFill>
                  <a:srgbClr val="005073"/>
                </a:solidFill>
              </a:rPr>
              <a:t>-</a:t>
            </a:r>
            <a:r>
              <a:rPr spc="40" dirty="0">
                <a:solidFill>
                  <a:srgbClr val="005073"/>
                </a:solidFill>
              </a:rPr>
              <a:t> </a:t>
            </a:r>
            <a:r>
              <a:rPr spc="-105" dirty="0">
                <a:solidFill>
                  <a:srgbClr val="005073"/>
                </a:solidFill>
              </a:rPr>
              <a:t>SSH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01614" y="1367739"/>
            <a:ext cx="14776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SSH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Login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54945" y="2919425"/>
            <a:ext cx="2053589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Server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(Agent)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sends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hello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15808" y="5069789"/>
            <a:ext cx="4428490" cy="1217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Client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(Manager)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sends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hello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3585" marR="0" lvl="0" indent="0" algn="l" defTabSz="914400" rtl="0" eaLnBrk="1" fontAlgn="auto" latinLnBrk="0" hangingPunct="1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Example </a:t>
            </a:r>
            <a:r>
              <a:rPr kumimoji="0" sz="1600" b="0" i="1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edited </a:t>
            </a:r>
            <a:r>
              <a:rPr kumimoji="0" sz="1600" b="0" i="1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simplicity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1600" b="0" i="1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1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brevity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70264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2736" y="587501"/>
            <a:ext cx="354393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75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Transport </a:t>
            </a:r>
            <a:r>
              <a:rPr kumimoji="0" sz="3750" b="0" i="0" u="none" strike="noStrike" kern="1200" cap="none" spc="76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3750" b="0" i="0" u="none" strike="noStrike" kern="1200" cap="none" spc="4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750" b="0" i="0" u="none" strike="noStrike" kern="1200" cap="none" spc="-10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SSH</a:t>
            </a:r>
            <a:endParaRPr kumimoji="0" sz="3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5436" y="1304314"/>
            <a:ext cx="11356340" cy="5040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$ ssh </a:t>
            </a:r>
            <a:r>
              <a:rPr kumimoji="0" sz="14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  <a:hlinkClick r:id="rId2"/>
              </a:rPr>
              <a:t>admin@192.168.0.1 </a:t>
            </a:r>
            <a:r>
              <a:rPr kumimoji="0" sz="14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-p 830 -s</a:t>
            </a:r>
            <a:r>
              <a:rPr kumimoji="0" sz="145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4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netconf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admin@192.168.0.1's</a:t>
            </a:r>
            <a:r>
              <a:rPr kumimoji="0" sz="14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4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password: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&lt;hello</a:t>
            </a:r>
            <a:r>
              <a:rPr kumimoji="0" sz="1450" b="1" i="0" u="none" strike="noStrike" kern="1200" cap="none" spc="75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xmlns="urn:ietf:params:xml:ns:netconf:base:1.0"&gt;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&lt;capabilities&gt;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22250" marR="0" lvl="0" indent="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&lt;capability&gt;urn:ietf:params:netconf:base:1.1&lt;/capability&gt;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22250" marR="0" lvl="0" indent="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&lt;capability&gt;urn:ietf:params:netconf:capability:candidate:1.0&lt;/capability&gt;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22250" marR="0" lvl="0" indent="0" algn="l" defTabSz="914400" rtl="0" eaLnBrk="1" fontAlgn="auto" latinLnBrk="0" hangingPunct="1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&lt;capability&gt;urn:ietf:params:xml:ns:yang:ietf-netconf-monitoring&lt;/capability&gt;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22250" marR="0" lvl="0" indent="0" algn="l" defTabSz="914400" rtl="0" eaLnBrk="1" fontAlgn="auto" latinLnBrk="0" hangingPunct="1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&lt;capability&gt;urn:ietf:params:xml:ns:yang:ietf-interfaces&lt;/capability&gt;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22250" marR="0" lvl="0" indent="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[output omitted and edited for</a:t>
            </a:r>
            <a:r>
              <a:rPr kumimoji="0" sz="1450" b="1" i="0" u="none" strike="noStrike" kern="1200" cap="none" spc="-165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clarity]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&lt;/capabilities&gt;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&lt;session-id&gt;19150&lt;/session-id&gt;&lt;/hello&gt;]]&gt;]]&gt;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&lt;?xml version="1.0"</a:t>
            </a:r>
            <a:r>
              <a:rPr kumimoji="0" sz="1450" b="1" i="0" u="none" strike="noStrike" kern="1200" cap="none" spc="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encoding="UTF-8"?&gt;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&lt;hello</a:t>
            </a:r>
            <a:r>
              <a:rPr kumimoji="0" sz="1450" b="1" i="0" u="none" strike="noStrike" kern="1200" cap="none" spc="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xmlns="urn:ietf:params:xml:ns:netconf:base:1.0"&gt;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&lt;capabilities&gt;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22250" marR="0" lvl="0" indent="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&lt;capability&gt;urn:ietf:params:netconf:base:1.0&lt;/capability&gt;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ts val="1635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&lt;/capabilities&gt;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22250" marR="0" lvl="0" indent="0" algn="l" defTabSz="914400" rtl="0" eaLnBrk="1" fontAlgn="auto" latinLnBrk="0" hangingPunct="1">
              <a:lnSpc>
                <a:spcPts val="18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83500" algn="l"/>
              </a:tabLst>
              <a:defRPr/>
            </a:pPr>
            <a:r>
              <a:rPr kumimoji="0" sz="2175" b="1" i="0" u="none" strike="noStrike" kern="1200" cap="none" spc="0" normalizeH="0" baseline="-1724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&lt;/hello&gt;]]&gt;]]&gt;	</a:t>
            </a:r>
            <a:r>
              <a:rPr kumimoji="0" sz="1600" b="0" i="1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Example </a:t>
            </a:r>
            <a:r>
              <a:rPr kumimoji="0" sz="1600" b="0" i="1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edited </a:t>
            </a:r>
            <a:r>
              <a:rPr kumimoji="0" sz="1600" b="0" i="1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simplicity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1600" b="0" i="1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1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brevity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584" y="1158239"/>
            <a:ext cx="12018645" cy="5160645"/>
          </a:xfrm>
          <a:custGeom>
            <a:avLst/>
            <a:gdLst/>
            <a:ahLst/>
            <a:cxnLst/>
            <a:rect l="l" t="t" r="r" b="b"/>
            <a:pathLst>
              <a:path w="12018645" h="5160645">
                <a:moveTo>
                  <a:pt x="0" y="5160264"/>
                </a:moveTo>
                <a:lnTo>
                  <a:pt x="12018264" y="5160264"/>
                </a:lnTo>
                <a:lnTo>
                  <a:pt x="12018264" y="0"/>
                </a:lnTo>
                <a:lnTo>
                  <a:pt x="0" y="0"/>
                </a:lnTo>
                <a:lnTo>
                  <a:pt x="0" y="5160264"/>
                </a:lnTo>
                <a:close/>
              </a:path>
            </a:pathLst>
          </a:custGeom>
          <a:solidFill>
            <a:srgbClr val="FFFFFF">
              <a:alpha val="87057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93339" y="3189858"/>
            <a:ext cx="7038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800" b="0" i="0" u="none" strike="noStrike" kern="1200" cap="none" spc="50" normalizeH="0" baseline="0" noProof="0" dirty="0">
                <a:ln>
                  <a:noFill/>
                </a:ln>
                <a:solidFill>
                  <a:srgbClr val="E2231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Don’t </a:t>
            </a:r>
            <a:r>
              <a:rPr kumimoji="0" sz="4800" b="0" i="0" u="none" strike="noStrike" kern="1200" cap="none" spc="-170" normalizeH="0" baseline="0" noProof="0" dirty="0">
                <a:ln>
                  <a:noFill/>
                </a:ln>
                <a:solidFill>
                  <a:srgbClr val="E2231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NETCONF </a:t>
            </a:r>
            <a:r>
              <a:rPr kumimoji="0" sz="4800" b="0" i="0" u="none" strike="noStrike" kern="1200" cap="none" spc="-25" normalizeH="0" baseline="0" noProof="0" dirty="0">
                <a:ln>
                  <a:noFill/>
                </a:ln>
                <a:solidFill>
                  <a:srgbClr val="E2231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Like</a:t>
            </a:r>
            <a:r>
              <a:rPr kumimoji="0" sz="4800" b="0" i="0" u="none" strike="noStrike" kern="1200" cap="none" spc="325" normalizeH="0" baseline="0" noProof="0" dirty="0">
                <a:ln>
                  <a:noFill/>
                </a:ln>
                <a:solidFill>
                  <a:srgbClr val="E2231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800" b="0" i="0" u="none" strike="noStrike" kern="1200" cap="none" spc="-15" normalizeH="0" baseline="0" noProof="0" dirty="0">
                <a:ln>
                  <a:noFill/>
                </a:ln>
                <a:solidFill>
                  <a:srgbClr val="E2231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this!</a:t>
            </a:r>
            <a:endParaRPr kumimoji="0" sz="4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5577725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7887" y="1429511"/>
            <a:ext cx="11036935" cy="2563495"/>
          </a:xfrm>
          <a:custGeom>
            <a:avLst/>
            <a:gdLst/>
            <a:ahLst/>
            <a:cxnLst/>
            <a:rect l="l" t="t" r="r" b="b"/>
            <a:pathLst>
              <a:path w="11036935" h="2563495">
                <a:moveTo>
                  <a:pt x="0" y="2563368"/>
                </a:moveTo>
                <a:lnTo>
                  <a:pt x="11036808" y="2563368"/>
                </a:lnTo>
                <a:lnTo>
                  <a:pt x="11036808" y="0"/>
                </a:lnTo>
                <a:lnTo>
                  <a:pt x="0" y="0"/>
                </a:lnTo>
                <a:lnTo>
                  <a:pt x="0" y="2563368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740600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0" dirty="0">
                <a:solidFill>
                  <a:srgbClr val="005073"/>
                </a:solidFill>
              </a:rPr>
              <a:t>Understanding </a:t>
            </a:r>
            <a:r>
              <a:rPr spc="35" dirty="0">
                <a:solidFill>
                  <a:srgbClr val="005073"/>
                </a:solidFill>
              </a:rPr>
              <a:t>the </a:t>
            </a:r>
            <a:r>
              <a:rPr spc="-20" dirty="0">
                <a:solidFill>
                  <a:srgbClr val="005073"/>
                </a:solidFill>
              </a:rPr>
              <a:t>Capabilities</a:t>
            </a:r>
            <a:r>
              <a:rPr spc="90" dirty="0">
                <a:solidFill>
                  <a:srgbClr val="005073"/>
                </a:solidFill>
              </a:rPr>
              <a:t> </a:t>
            </a:r>
            <a:r>
              <a:rPr spc="-10" dirty="0">
                <a:solidFill>
                  <a:srgbClr val="005073"/>
                </a:solidFill>
              </a:rPr>
              <a:t>List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2736" y="4316679"/>
            <a:ext cx="4716780" cy="1307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heavy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Two </a:t>
            </a:r>
            <a:r>
              <a:rPr kumimoji="0" sz="2800" b="0" i="0" u="heavy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General</a:t>
            </a:r>
            <a:r>
              <a:rPr kumimoji="0" sz="2800" b="0" i="0" u="heavy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0" i="0" u="heavy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Types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Base </a:t>
            </a:r>
            <a:r>
              <a:rPr kumimoji="0" sz="2800" b="0" i="0" u="none" strike="noStrike" kern="1200" cap="none" spc="-10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NETCONF</a:t>
            </a:r>
            <a:r>
              <a:rPr kumimoji="0" sz="2800" b="0" i="0" u="none" strike="noStrike" kern="1200" cap="none" spc="85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capabilities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srgbClr val="E2231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</a:t>
            </a:r>
            <a:r>
              <a:rPr kumimoji="0" sz="2800" b="0" i="0" u="none" strike="noStrike" kern="1200" cap="none" spc="25" normalizeH="0" baseline="0" noProof="0" dirty="0">
                <a:ln>
                  <a:noFill/>
                </a:ln>
                <a:solidFill>
                  <a:srgbClr val="E2231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Models</a:t>
            </a:r>
            <a:r>
              <a:rPr kumimoji="0" sz="2800" b="0" i="0" u="none" strike="noStrike" kern="1200" cap="none" spc="50" normalizeH="0" baseline="0" noProof="0" dirty="0">
                <a:ln>
                  <a:noFill/>
                </a:ln>
                <a:solidFill>
                  <a:srgbClr val="E2231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0" i="0" u="none" strike="noStrike" kern="1200" cap="none" spc="30" normalizeH="0" baseline="0" noProof="0" dirty="0">
                <a:ln>
                  <a:noFill/>
                </a:ln>
                <a:solidFill>
                  <a:srgbClr val="E2231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Supported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468" y="2004060"/>
            <a:ext cx="3944620" cy="502920"/>
          </a:xfrm>
          <a:custGeom>
            <a:avLst/>
            <a:gdLst/>
            <a:ahLst/>
            <a:cxnLst/>
            <a:rect l="l" t="t" r="r" b="b"/>
            <a:pathLst>
              <a:path w="3944620" h="502919">
                <a:moveTo>
                  <a:pt x="0" y="502920"/>
                </a:moveTo>
                <a:lnTo>
                  <a:pt x="3944111" y="502920"/>
                </a:lnTo>
                <a:lnTo>
                  <a:pt x="3944111" y="0"/>
                </a:lnTo>
                <a:lnTo>
                  <a:pt x="0" y="0"/>
                </a:lnTo>
                <a:lnTo>
                  <a:pt x="0" y="502920"/>
                </a:lnTo>
                <a:close/>
              </a:path>
            </a:pathLst>
          </a:custGeom>
          <a:ln w="39624">
            <a:solidFill>
              <a:srgbClr val="00BBE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08659" y="2656332"/>
            <a:ext cx="10845165" cy="1264920"/>
          </a:xfrm>
          <a:custGeom>
            <a:avLst/>
            <a:gdLst/>
            <a:ahLst/>
            <a:cxnLst/>
            <a:rect l="l" t="t" r="r" b="b"/>
            <a:pathLst>
              <a:path w="10845165" h="1264920">
                <a:moveTo>
                  <a:pt x="0" y="1264920"/>
                </a:moveTo>
                <a:lnTo>
                  <a:pt x="10844784" y="1264920"/>
                </a:lnTo>
                <a:lnTo>
                  <a:pt x="10844784" y="0"/>
                </a:lnTo>
                <a:lnTo>
                  <a:pt x="0" y="0"/>
                </a:lnTo>
                <a:lnTo>
                  <a:pt x="0" y="1264920"/>
                </a:lnTo>
                <a:close/>
              </a:path>
            </a:pathLst>
          </a:custGeom>
          <a:ln w="39624">
            <a:solidFill>
              <a:srgbClr val="EE7A7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73050">
              <a:lnSpc>
                <a:spcPts val="1630"/>
              </a:lnSpc>
              <a:spcBef>
                <a:spcPts val="90"/>
              </a:spcBef>
            </a:pPr>
            <a:r>
              <a:rPr spc="-5" dirty="0"/>
              <a:t>DevNet$ python</a:t>
            </a:r>
            <a:r>
              <a:rPr spc="-80" dirty="0"/>
              <a:t> </a:t>
            </a:r>
            <a:r>
              <a:rPr spc="-10" dirty="0"/>
              <a:t>example1.py</a:t>
            </a:r>
          </a:p>
          <a:p>
            <a:pPr marL="273050">
              <a:lnSpc>
                <a:spcPts val="1630"/>
              </a:lnSpc>
            </a:pPr>
            <a:r>
              <a:rPr spc="-5" dirty="0"/>
              <a:t>Here are the </a:t>
            </a:r>
            <a:r>
              <a:rPr spc="-10" dirty="0"/>
              <a:t>NETCONF</a:t>
            </a:r>
            <a:r>
              <a:rPr spc="-45" dirty="0"/>
              <a:t> </a:t>
            </a:r>
            <a:r>
              <a:rPr spc="-10" dirty="0"/>
              <a:t>Capabilities</a:t>
            </a:r>
          </a:p>
          <a:p>
            <a:pPr marL="260350">
              <a:lnSpc>
                <a:spcPct val="100000"/>
              </a:lnSpc>
              <a:spcBef>
                <a:spcPts val="15"/>
              </a:spcBef>
            </a:pPr>
            <a:endParaRPr spc="-10" dirty="0"/>
          </a:p>
          <a:p>
            <a:pPr marL="273050" marR="7458075">
              <a:lnSpc>
                <a:spcPts val="1610"/>
              </a:lnSpc>
            </a:pPr>
            <a:r>
              <a:rPr spc="-10" dirty="0"/>
              <a:t>urn:ietf:params:netconf:base:1.0  urn:ietf:params:netconf:base:1.1</a:t>
            </a:r>
          </a:p>
          <a:p>
            <a:pPr marL="273050">
              <a:lnSpc>
                <a:spcPts val="1505"/>
              </a:lnSpc>
            </a:pPr>
            <a:r>
              <a:rPr spc="-5" dirty="0"/>
              <a:t>.</a:t>
            </a:r>
          </a:p>
          <a:p>
            <a:pPr marL="273050">
              <a:lnSpc>
                <a:spcPts val="1595"/>
              </a:lnSpc>
            </a:pPr>
            <a:r>
              <a:rPr spc="-10" dirty="0"/>
              <a:t>urn:ietf:params:xml:ns:yang:ietf-interfaces?module=ietf-interfaces&amp;revision=2014-05-08&amp;features=pre-</a:t>
            </a:r>
          </a:p>
          <a:p>
            <a:pPr marL="273050">
              <a:lnSpc>
                <a:spcPts val="1600"/>
              </a:lnSpc>
            </a:pPr>
            <a:r>
              <a:rPr spc="-10" dirty="0"/>
              <a:t>provisioning,if-mib,arbitrary-names&amp;deviations=ietf-ip-devs</a:t>
            </a:r>
          </a:p>
          <a:p>
            <a:pPr marL="273050">
              <a:lnSpc>
                <a:spcPts val="1595"/>
              </a:lnSpc>
            </a:pPr>
            <a:r>
              <a:rPr spc="-5" dirty="0"/>
              <a:t>.</a:t>
            </a:r>
          </a:p>
          <a:p>
            <a:pPr marL="273050">
              <a:lnSpc>
                <a:spcPts val="1595"/>
              </a:lnSpc>
            </a:pPr>
            <a:r>
              <a:rPr spc="-10" dirty="0">
                <a:hlinkClick r:id="rId2"/>
              </a:rPr>
              <a:t>http://cisco.com/ns/ietf-ip/devs?module=ietf-ip-devs&amp;revision=2016-08-10</a:t>
            </a:r>
          </a:p>
          <a:p>
            <a:pPr marL="273050">
              <a:lnSpc>
                <a:spcPts val="1595"/>
              </a:lnSpc>
            </a:pPr>
            <a:r>
              <a:rPr spc="-5" dirty="0"/>
              <a:t>.</a:t>
            </a:r>
          </a:p>
          <a:p>
            <a:pPr marL="273050">
              <a:lnSpc>
                <a:spcPts val="1635"/>
              </a:lnSpc>
            </a:pPr>
            <a:r>
              <a:rPr spc="-10" dirty="0">
                <a:hlinkClick r:id="rId3"/>
              </a:rPr>
              <a:t>http://cisco.com/ns/yang/Cisco-IOS-XE-native?module=Cisco-IOS-XE-native&amp;revision=2017-02-07</a:t>
            </a:r>
          </a:p>
          <a:p>
            <a:pPr marL="7458709">
              <a:lnSpc>
                <a:spcPct val="100000"/>
              </a:lnSpc>
              <a:spcBef>
                <a:spcPts val="1175"/>
              </a:spcBef>
            </a:pPr>
            <a:r>
              <a:rPr sz="1600" i="1" spc="-15" dirty="0">
                <a:solidFill>
                  <a:srgbClr val="282828"/>
                </a:solidFill>
                <a:latin typeface="Arial"/>
                <a:cs typeface="Arial"/>
              </a:rPr>
              <a:t>Example </a:t>
            </a:r>
            <a:r>
              <a:rPr sz="1600" i="1" spc="25" dirty="0">
                <a:solidFill>
                  <a:srgbClr val="282828"/>
                </a:solidFill>
                <a:latin typeface="Arial"/>
                <a:cs typeface="Arial"/>
              </a:rPr>
              <a:t>edited for </a:t>
            </a:r>
            <a:r>
              <a:rPr sz="1600" i="1" spc="5" dirty="0">
                <a:solidFill>
                  <a:srgbClr val="282828"/>
                </a:solidFill>
                <a:latin typeface="Arial"/>
                <a:cs typeface="Arial"/>
              </a:rPr>
              <a:t>simplicity </a:t>
            </a:r>
            <a:r>
              <a:rPr sz="1600" i="1" spc="-5" dirty="0">
                <a:solidFill>
                  <a:srgbClr val="282828"/>
                </a:solidFill>
                <a:latin typeface="Arial"/>
                <a:cs typeface="Arial"/>
              </a:rPr>
              <a:t>and</a:t>
            </a:r>
            <a:r>
              <a:rPr sz="1600" i="1" spc="-8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i="1" spc="5" dirty="0">
                <a:solidFill>
                  <a:srgbClr val="282828"/>
                </a:solidFill>
                <a:latin typeface="Arial"/>
                <a:cs typeface="Arial"/>
              </a:rPr>
              <a:t>brevity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97031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7887" y="1429511"/>
            <a:ext cx="11036935" cy="2725420"/>
          </a:xfrm>
          <a:custGeom>
            <a:avLst/>
            <a:gdLst/>
            <a:ahLst/>
            <a:cxnLst/>
            <a:rect l="l" t="t" r="r" b="b"/>
            <a:pathLst>
              <a:path w="11036935" h="2725420">
                <a:moveTo>
                  <a:pt x="0" y="2724912"/>
                </a:moveTo>
                <a:lnTo>
                  <a:pt x="11036808" y="2724912"/>
                </a:lnTo>
                <a:lnTo>
                  <a:pt x="11036808" y="0"/>
                </a:lnTo>
                <a:lnTo>
                  <a:pt x="0" y="0"/>
                </a:lnTo>
                <a:lnTo>
                  <a:pt x="0" y="2724912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351" y="1425066"/>
            <a:ext cx="7952105" cy="2646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4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urn:ietf:params:xml:ns:yang:ietf-interfaces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317500" marR="0" lvl="0" indent="0" algn="l" defTabSz="914400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?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AAB17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module=ietf-interfaces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317500" marR="0" lvl="0" indent="0" algn="l" defTabSz="914400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&amp;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AAB17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revision=2014-05-08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317500" marR="0" lvl="0" indent="0" algn="l" defTabSz="914400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&amp;</a:t>
            </a:r>
            <a:r>
              <a:rPr kumimoji="0" sz="20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6DBD4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features=pre-provisioning,if-mib,arbitrary-names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317500" marR="0" lvl="0" indent="0" algn="l" defTabSz="914400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&amp;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EE7A76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deviations=ietf-ip-devs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  <a:hlinkClick r:id="rId2"/>
              </a:rPr>
              <a:t>http://cisco.com/ns/ietf-ip/devs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317500" marR="4425315" lvl="0" indent="0" algn="l" defTabSz="914400" rtl="0" eaLnBrk="1" fontAlgn="auto" latinLnBrk="0" hangingPunct="1">
              <a:lnSpc>
                <a:spcPts val="228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? module=ietf-ip-devs  &amp;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revision=2016-08-10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740600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0" dirty="0">
                <a:solidFill>
                  <a:srgbClr val="005073"/>
                </a:solidFill>
              </a:rPr>
              <a:t>Understanding </a:t>
            </a:r>
            <a:r>
              <a:rPr spc="35" dirty="0">
                <a:solidFill>
                  <a:srgbClr val="005073"/>
                </a:solidFill>
              </a:rPr>
              <a:t>the </a:t>
            </a:r>
            <a:r>
              <a:rPr spc="-20" dirty="0">
                <a:solidFill>
                  <a:srgbClr val="005073"/>
                </a:solidFill>
              </a:rPr>
              <a:t>Capabilities</a:t>
            </a:r>
            <a:r>
              <a:rPr spc="90" dirty="0">
                <a:solidFill>
                  <a:srgbClr val="005073"/>
                </a:solidFill>
              </a:rPr>
              <a:t> </a:t>
            </a:r>
            <a:r>
              <a:rPr spc="-10" dirty="0">
                <a:solidFill>
                  <a:srgbClr val="005073"/>
                </a:solidFill>
              </a:rPr>
              <a:t>List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2736" y="4190187"/>
            <a:ext cx="5528310" cy="1307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heavy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</a:t>
            </a:r>
            <a:r>
              <a:rPr kumimoji="0" sz="2800" b="0" i="0" u="heavy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Model</a:t>
            </a:r>
            <a:r>
              <a:rPr kumimoji="0" sz="2800" b="0" i="0" u="heavy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0" i="0" u="heavy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Details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2800" b="0" i="0" u="none" strike="noStrike" kern="1200" cap="none" spc="25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Model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0" i="0" u="none" strike="noStrike" kern="1200" cap="none" spc="-16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URI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2800" b="0" i="0" u="none" strike="noStrike" kern="1200" cap="none" spc="15" normalizeH="0" baseline="0" noProof="0" dirty="0">
                <a:ln>
                  <a:noFill/>
                </a:ln>
                <a:solidFill>
                  <a:srgbClr val="FAAB1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Module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FAAB1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AAB1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srgbClr val="FAAB1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Revision</a:t>
            </a:r>
            <a:r>
              <a:rPr kumimoji="0" sz="2800" b="0" i="0" u="none" strike="noStrike" kern="1200" cap="none" spc="100" normalizeH="0" baseline="0" noProof="0" dirty="0">
                <a:ln>
                  <a:noFill/>
                </a:ln>
                <a:solidFill>
                  <a:srgbClr val="FAAB1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srgbClr val="FAAB1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Date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2736" y="5471261"/>
            <a:ext cx="8261350" cy="8807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2800" b="0" i="0" u="none" strike="noStrike" kern="1200" cap="none" spc="25" normalizeH="0" baseline="0" noProof="0" dirty="0">
                <a:ln>
                  <a:noFill/>
                </a:ln>
                <a:solidFill>
                  <a:srgbClr val="6DBD4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Protocol</a:t>
            </a:r>
            <a:r>
              <a:rPr kumimoji="0" sz="2800" b="0" i="0" u="none" strike="noStrike" kern="1200" cap="none" spc="-55" normalizeH="0" baseline="0" noProof="0" dirty="0">
                <a:ln>
                  <a:noFill/>
                </a:ln>
                <a:solidFill>
                  <a:srgbClr val="6DBD4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6DBD4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Features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srgbClr val="E2231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Deviations 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srgbClr val="E2231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– </a:t>
            </a:r>
            <a:r>
              <a:rPr kumimoji="0" sz="2800" b="0" i="0" u="none" strike="noStrike" kern="1200" cap="none" spc="15" normalizeH="0" baseline="0" noProof="0" dirty="0">
                <a:ln>
                  <a:noFill/>
                </a:ln>
                <a:solidFill>
                  <a:srgbClr val="E2231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Another </a:t>
            </a:r>
            <a:r>
              <a:rPr kumimoji="0" sz="2800" b="0" i="0" u="none" strike="noStrike" kern="1200" cap="none" spc="35" normalizeH="0" baseline="0" noProof="0" dirty="0">
                <a:ln>
                  <a:noFill/>
                </a:ln>
                <a:solidFill>
                  <a:srgbClr val="E2231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model 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srgbClr val="E2231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</a:t>
            </a:r>
            <a:r>
              <a:rPr kumimoji="0" sz="2800" b="0" i="0" u="none" strike="noStrike" kern="1200" cap="none" spc="15" normalizeH="0" baseline="0" noProof="0" dirty="0">
                <a:ln>
                  <a:noFill/>
                </a:ln>
                <a:solidFill>
                  <a:srgbClr val="E2231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modifies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E2231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</a:t>
            </a:r>
            <a:r>
              <a:rPr kumimoji="0" sz="2800" b="0" i="0" u="none" strike="noStrike" kern="1200" cap="none" spc="240" normalizeH="0" baseline="0" noProof="0" dirty="0">
                <a:ln>
                  <a:noFill/>
                </a:ln>
                <a:solidFill>
                  <a:srgbClr val="E2231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0" i="0" u="none" strike="noStrike" kern="1200" cap="none" spc="25" normalizeH="0" baseline="0" noProof="0" dirty="0">
                <a:ln>
                  <a:noFill/>
                </a:ln>
                <a:solidFill>
                  <a:srgbClr val="E2231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one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70011" y="4190491"/>
            <a:ext cx="369760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Example </a:t>
            </a:r>
            <a:r>
              <a:rPr kumimoji="0" sz="1600" b="0" i="1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edited </a:t>
            </a:r>
            <a:r>
              <a:rPr kumimoji="0" sz="1600" b="0" i="1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simplicity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1600" b="0" i="1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1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brevity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48373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3983" y="2203704"/>
            <a:ext cx="11039856" cy="3285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910590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0" dirty="0">
                <a:solidFill>
                  <a:srgbClr val="005073"/>
                </a:solidFill>
              </a:rPr>
              <a:t>Messages </a:t>
            </a:r>
            <a:r>
              <a:rPr spc="765" dirty="0">
                <a:solidFill>
                  <a:srgbClr val="005073"/>
                </a:solidFill>
              </a:rPr>
              <a:t>- </a:t>
            </a:r>
            <a:r>
              <a:rPr spc="-10" dirty="0">
                <a:solidFill>
                  <a:srgbClr val="005073"/>
                </a:solidFill>
              </a:rPr>
              <a:t>Remote </a:t>
            </a:r>
            <a:r>
              <a:rPr spc="15" dirty="0">
                <a:solidFill>
                  <a:srgbClr val="005073"/>
                </a:solidFill>
              </a:rPr>
              <a:t>Procedure </a:t>
            </a:r>
            <a:r>
              <a:rPr spc="-60" dirty="0">
                <a:solidFill>
                  <a:srgbClr val="005073"/>
                </a:solidFill>
              </a:rPr>
              <a:t>Call</a:t>
            </a:r>
            <a:r>
              <a:rPr spc="-459" dirty="0">
                <a:solidFill>
                  <a:srgbClr val="005073"/>
                </a:solidFill>
              </a:rPr>
              <a:t> </a:t>
            </a:r>
            <a:r>
              <a:rPr spc="-100" dirty="0">
                <a:solidFill>
                  <a:srgbClr val="005073"/>
                </a:solidFill>
              </a:rPr>
              <a:t>(RPC)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748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6795134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005073"/>
                </a:solidFill>
              </a:rPr>
              <a:t>Operations </a:t>
            </a:r>
            <a:r>
              <a:rPr spc="765" dirty="0">
                <a:solidFill>
                  <a:srgbClr val="005073"/>
                </a:solidFill>
              </a:rPr>
              <a:t>- </a:t>
            </a:r>
            <a:r>
              <a:rPr spc="-140" dirty="0">
                <a:solidFill>
                  <a:srgbClr val="005073"/>
                </a:solidFill>
              </a:rPr>
              <a:t>NETCONF</a:t>
            </a:r>
            <a:r>
              <a:rPr spc="-605" dirty="0">
                <a:solidFill>
                  <a:srgbClr val="005073"/>
                </a:solidFill>
              </a:rPr>
              <a:t> </a:t>
            </a:r>
            <a:r>
              <a:rPr spc="15" dirty="0">
                <a:solidFill>
                  <a:srgbClr val="005073"/>
                </a:solidFill>
              </a:rPr>
              <a:t>Actions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7341" y="1424558"/>
          <a:ext cx="11127359" cy="436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04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2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000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Operation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38100">
                      <a:solidFill>
                        <a:srgbClr val="005073"/>
                      </a:solidFill>
                      <a:prstDash val="solid"/>
                    </a:lnB>
                    <a:solidFill>
                      <a:srgbClr val="00BBEB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000" spc="10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38100">
                      <a:solidFill>
                        <a:srgbClr val="005073"/>
                      </a:solidFill>
                      <a:prstDash val="solid"/>
                    </a:lnB>
                    <a:solidFill>
                      <a:srgbClr val="00B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0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&lt;get&gt;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381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spc="-2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Retrieve </a:t>
                      </a:r>
                      <a:r>
                        <a:rPr sz="2000" spc="-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running </a:t>
                      </a:r>
                      <a:r>
                        <a:rPr sz="2000" spc="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configuration </a:t>
                      </a:r>
                      <a:r>
                        <a:rPr sz="2000" spc="-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and </a:t>
                      </a:r>
                      <a:r>
                        <a:rPr sz="2000" spc="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device </a:t>
                      </a:r>
                      <a:r>
                        <a:rPr sz="2000" spc="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state </a:t>
                      </a:r>
                      <a:r>
                        <a:rPr sz="2000" spc="3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information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381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0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&lt;get-config&gt;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000" spc="-2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Retrieve </a:t>
                      </a:r>
                      <a:r>
                        <a:rPr sz="2000" spc="-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all </a:t>
                      </a:r>
                      <a:r>
                        <a:rPr sz="200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or </a:t>
                      </a:r>
                      <a:r>
                        <a:rPr sz="2000" spc="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part </a:t>
                      </a:r>
                      <a:r>
                        <a:rPr sz="2000" spc="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of </a:t>
                      </a:r>
                      <a:r>
                        <a:rPr sz="2000" spc="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specified </a:t>
                      </a:r>
                      <a:r>
                        <a:rPr sz="2000" spc="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configuration </a:t>
                      </a:r>
                      <a:r>
                        <a:rPr sz="2000" spc="-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sz="2000" spc="8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store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0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&lt;edit-config&gt;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116205" marR="20891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000" spc="-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Loads </a:t>
                      </a:r>
                      <a:r>
                        <a:rPr sz="2000" spc="-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all </a:t>
                      </a:r>
                      <a:r>
                        <a:rPr sz="200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or </a:t>
                      </a:r>
                      <a:r>
                        <a:rPr sz="2000" spc="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part </a:t>
                      </a:r>
                      <a:r>
                        <a:rPr sz="2000" spc="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of </a:t>
                      </a:r>
                      <a:r>
                        <a:rPr sz="2000" spc="-6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 </a:t>
                      </a:r>
                      <a:r>
                        <a:rPr sz="2000" spc="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configuration </a:t>
                      </a:r>
                      <a:r>
                        <a:rPr sz="2000" spc="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to </a:t>
                      </a:r>
                      <a:r>
                        <a:rPr sz="200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the </a:t>
                      </a:r>
                      <a:r>
                        <a:rPr sz="2000" spc="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specified </a:t>
                      </a:r>
                      <a:r>
                        <a:rPr sz="2000" spc="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configuration </a:t>
                      </a:r>
                      <a:r>
                        <a:rPr sz="2000" spc="-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data  </a:t>
                      </a:r>
                      <a:r>
                        <a:rPr sz="200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store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0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&lt;copy-config&gt;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spc="-2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Replace </a:t>
                      </a:r>
                      <a:r>
                        <a:rPr sz="2000" spc="-3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an </a:t>
                      </a:r>
                      <a:r>
                        <a:rPr sz="2000" spc="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entire </a:t>
                      </a:r>
                      <a:r>
                        <a:rPr sz="2000" spc="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configuration </a:t>
                      </a:r>
                      <a:r>
                        <a:rPr sz="2000" spc="-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sz="200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store with</a:t>
                      </a:r>
                      <a:r>
                        <a:rPr sz="2000" spc="53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another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&lt;delete-config&gt;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spc="-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Delete </a:t>
                      </a:r>
                      <a:r>
                        <a:rPr sz="2000" spc="-6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 </a:t>
                      </a:r>
                      <a:r>
                        <a:rPr sz="2000" spc="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configuration </a:t>
                      </a:r>
                      <a:r>
                        <a:rPr sz="2000" spc="-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2000" spc="3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store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&lt;commit&gt;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spc="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Copy </a:t>
                      </a:r>
                      <a:r>
                        <a:rPr sz="2000" spc="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candidate </a:t>
                      </a:r>
                      <a:r>
                        <a:rPr sz="2000" spc="-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sz="200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store </a:t>
                      </a:r>
                      <a:r>
                        <a:rPr sz="2000" spc="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to </a:t>
                      </a:r>
                      <a:r>
                        <a:rPr sz="2000" spc="-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running data</a:t>
                      </a:r>
                      <a:r>
                        <a:rPr sz="2000" spc="47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store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&lt;lock&gt; /</a:t>
                      </a:r>
                      <a:r>
                        <a:rPr sz="2000" spc="-30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&lt;unlock&gt;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spc="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Lock </a:t>
                      </a:r>
                      <a:r>
                        <a:rPr sz="200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or </a:t>
                      </a:r>
                      <a:r>
                        <a:rPr sz="200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unlock </a:t>
                      </a:r>
                      <a:r>
                        <a:rPr sz="200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the </a:t>
                      </a:r>
                      <a:r>
                        <a:rPr sz="2000" spc="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entire </a:t>
                      </a:r>
                      <a:r>
                        <a:rPr sz="2000" spc="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configuration </a:t>
                      </a:r>
                      <a:r>
                        <a:rPr sz="2000" spc="-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sz="200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store</a:t>
                      </a:r>
                      <a:r>
                        <a:rPr sz="2000" spc="509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system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0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&lt;close-session&gt;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2000" spc="-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Graceful </a:t>
                      </a:r>
                      <a:r>
                        <a:rPr sz="200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termination </a:t>
                      </a:r>
                      <a:r>
                        <a:rPr sz="2000" spc="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of </a:t>
                      </a:r>
                      <a:r>
                        <a:rPr sz="2000" spc="-8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NETCONF</a:t>
                      </a:r>
                      <a:r>
                        <a:rPr sz="2000" spc="30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session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0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&lt;kill-session&gt;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2000" spc="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Forced </a:t>
                      </a:r>
                      <a:r>
                        <a:rPr sz="200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termination </a:t>
                      </a:r>
                      <a:r>
                        <a:rPr sz="2000" spc="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of </a:t>
                      </a:r>
                      <a:r>
                        <a:rPr sz="2000" spc="-8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NETCONF</a:t>
                      </a:r>
                      <a:r>
                        <a:rPr sz="2000" spc="2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session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4435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9327" y="6367881"/>
            <a:ext cx="3615690" cy="13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BBE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4085" y="3654628"/>
            <a:ext cx="5520055" cy="962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15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 </a:t>
            </a:r>
            <a:r>
              <a:rPr kumimoji="0" sz="6150" b="0" i="0" u="none" strike="noStrike" kern="1200" cap="none" spc="-5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6150" b="0" i="0" u="none" strike="noStrike" kern="1200" cap="none" spc="-11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</a:t>
            </a:r>
            <a:r>
              <a:rPr kumimoji="0" sz="6150" b="0" i="0" u="none" strike="noStrike" kern="1200" cap="none" spc="35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6150" b="0" i="0" u="none" strike="noStrike" kern="1200" cap="none" spc="-229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API?</a:t>
            </a:r>
            <a:endParaRPr kumimoji="0" sz="61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81583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484949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>
                <a:solidFill>
                  <a:srgbClr val="005073"/>
                </a:solidFill>
              </a:rPr>
              <a:t>NETCONF </a:t>
            </a:r>
            <a:r>
              <a:rPr spc="-70" dirty="0">
                <a:solidFill>
                  <a:srgbClr val="005073"/>
                </a:solidFill>
              </a:rPr>
              <a:t>Data</a:t>
            </a:r>
            <a:r>
              <a:rPr spc="204" dirty="0">
                <a:solidFill>
                  <a:srgbClr val="005073"/>
                </a:solidFill>
              </a:rPr>
              <a:t> </a:t>
            </a:r>
            <a:r>
              <a:rPr spc="10" dirty="0">
                <a:solidFill>
                  <a:srgbClr val="005073"/>
                </a:solidFill>
              </a:rPr>
              <a:t>Stores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3216" y="1878914"/>
            <a:ext cx="10848340" cy="3568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4479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Store 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Points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725795" marR="0" lvl="0" indent="-38100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5725795" algn="l"/>
                <a:tab pos="5726430" algn="l"/>
              </a:tabLst>
              <a:defRPr/>
            </a:pPr>
            <a:r>
              <a:rPr kumimoji="0" sz="21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Entire </a:t>
            </a:r>
            <a:r>
              <a:rPr kumimoji="0" sz="21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 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partial</a:t>
            </a:r>
            <a:r>
              <a:rPr kumimoji="0" sz="2100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1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configuration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725795" marR="0" lvl="0" indent="-38100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5725795" algn="l"/>
                <a:tab pos="5726430" algn="l"/>
              </a:tabLst>
              <a:defRPr/>
            </a:pPr>
            <a:r>
              <a:rPr kumimoji="0" sz="21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"running" </a:t>
            </a:r>
            <a:r>
              <a:rPr kumimoji="0" sz="21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21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only </a:t>
            </a:r>
            <a:r>
              <a:rPr kumimoji="0" sz="21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mandatory 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</a:t>
            </a:r>
            <a:r>
              <a:rPr kumimoji="0" sz="2100" b="0" i="0" u="none" strike="noStrike" kern="1200" cap="none" spc="1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1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store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725795" marR="0" lvl="0" indent="-38100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5725795" algn="l"/>
                <a:tab pos="5726430" algn="l"/>
              </a:tabLst>
              <a:defRPr/>
            </a:pPr>
            <a:r>
              <a:rPr kumimoji="0" sz="21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 </a:t>
            </a:r>
            <a:r>
              <a:rPr kumimoji="0" sz="2100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</a:t>
            </a:r>
            <a:r>
              <a:rPr kumimoji="0" sz="21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stores 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</a:t>
            </a:r>
            <a:r>
              <a:rPr kumimoji="0" sz="2100" b="0" i="0" u="none" strike="noStrike" kern="1200" cap="none" spc="1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1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writeable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725795" marR="0" lvl="0" indent="-381000" algn="l" defTabSz="914400" rtl="0" eaLnBrk="1" fontAlgn="auto" latinLnBrk="0" hangingPunct="1">
              <a:lnSpc>
                <a:spcPts val="245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5725795" algn="l"/>
                <a:tab pos="5726430" algn="l"/>
              </a:tabLst>
              <a:defRPr/>
            </a:pP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"URL" 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</a:t>
            </a:r>
            <a:r>
              <a:rPr kumimoji="0" sz="21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store </a:t>
            </a:r>
            <a:r>
              <a:rPr kumimoji="0" sz="21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210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supported </a:t>
            </a:r>
            <a:r>
              <a:rPr kumimoji="0" sz="21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 </a:t>
            </a:r>
            <a:r>
              <a:rPr kumimoji="0" sz="2100" b="0" i="0" u="none" strike="noStrike" kern="1200" cap="none" spc="-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IOS</a:t>
            </a:r>
            <a:r>
              <a:rPr kumimoji="0" sz="2100" b="0" i="0" u="none" strike="noStrike" kern="1200" cap="none" spc="2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10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725795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enable</a:t>
            </a:r>
            <a:r>
              <a:rPr kumimoji="0" sz="21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&lt;config-copy&gt;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5725795" marR="0" lvl="0" indent="-381000" algn="l" defTabSz="914400" rtl="0" eaLnBrk="1" fontAlgn="auto" latinLnBrk="0" hangingPunct="1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5725795" algn="l"/>
                <a:tab pos="5726430" algn="l"/>
              </a:tabLst>
              <a:defRPr/>
            </a:pPr>
            <a:r>
              <a:rPr kumimoji="0" sz="210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Every </a:t>
            </a:r>
            <a:r>
              <a:rPr kumimoji="0" sz="2100" b="0" i="0" u="none" strike="noStrike" kern="1200" cap="none" spc="-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NETCONF </a:t>
            </a:r>
            <a:r>
              <a:rPr kumimoji="0" sz="21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message </a:t>
            </a:r>
            <a:r>
              <a:rPr kumimoji="0" sz="21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must target</a:t>
            </a:r>
            <a:r>
              <a:rPr kumimoji="0" sz="210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1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725795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</a:t>
            </a:r>
            <a:r>
              <a:rPr kumimoji="0" sz="21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1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store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result =</a:t>
            </a:r>
            <a:r>
              <a:rPr kumimoji="0" sz="2650" b="0" i="0" u="none" strike="noStrike" kern="1200" cap="none" spc="7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m.get_config('</a:t>
            </a:r>
            <a:r>
              <a:rPr kumimoji="0" sz="26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running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')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2168" y="2206751"/>
            <a:ext cx="5221224" cy="1709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7265038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590740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>
                <a:solidFill>
                  <a:srgbClr val="005073"/>
                </a:solidFill>
              </a:rPr>
              <a:t>NETCONF</a:t>
            </a:r>
            <a:r>
              <a:rPr spc="15" dirty="0">
                <a:solidFill>
                  <a:srgbClr val="005073"/>
                </a:solidFill>
              </a:rPr>
              <a:t> </a:t>
            </a:r>
            <a:r>
              <a:rPr spc="0" dirty="0">
                <a:solidFill>
                  <a:srgbClr val="005073"/>
                </a:solidFill>
              </a:rPr>
              <a:t>Communications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633983" y="2115311"/>
            <a:ext cx="11039856" cy="2980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891556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667321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140" dirty="0">
                <a:solidFill>
                  <a:srgbClr val="005073"/>
                </a:solidFill>
              </a:rPr>
              <a:t>Yang</a:t>
            </a:r>
            <a:r>
              <a:rPr lang="zh-CN" altLang="en-US" spc="-140" dirty="0">
                <a:solidFill>
                  <a:srgbClr val="005073"/>
                </a:solidFill>
              </a:rPr>
              <a:t> </a:t>
            </a:r>
            <a:r>
              <a:rPr lang="en-US" altLang="zh-CN" spc="-140" dirty="0">
                <a:solidFill>
                  <a:srgbClr val="005073"/>
                </a:solidFill>
              </a:rPr>
              <a:t>Explorer</a:t>
            </a:r>
            <a:endParaRPr spc="25" dirty="0">
              <a:solidFill>
                <a:srgbClr val="00507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06C6F7-BF7F-5842-BAB5-113EA2806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3766"/>
            <a:ext cx="10170709" cy="60842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930D87-8C0C-8946-97DF-CFADCF4FD181}"/>
              </a:ext>
            </a:extLst>
          </p:cNvPr>
          <p:cNvSpPr/>
          <p:nvPr/>
        </p:nvSpPr>
        <p:spPr>
          <a:xfrm>
            <a:off x="7335951" y="402835"/>
            <a:ext cx="4891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https://github.com/CiscoDevNet/yang-explorer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096296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4903" y="1623441"/>
            <a:ext cx="4508500" cy="277939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67640" marR="0" lvl="0" indent="-154940" algn="l" defTabSz="914400" rtl="0" eaLnBrk="1" fontAlgn="auto" latinLnBrk="0" hangingPunct="1">
              <a:lnSpc>
                <a:spcPts val="3100"/>
              </a:lnSpc>
              <a:spcBef>
                <a:spcPts val="11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Full </a:t>
            </a:r>
            <a:r>
              <a:rPr kumimoji="0" sz="2650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NETCONF</a:t>
            </a:r>
            <a:r>
              <a:rPr kumimoji="0" sz="2650" b="0" i="0" u="none" strike="noStrike" kern="1200" cap="none" spc="1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Manager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implementation </a:t>
            </a:r>
            <a:r>
              <a:rPr kumimoji="0" sz="265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Python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>
                <a:srgbClr val="282828"/>
              </a:buClr>
              <a:buSzPct val="58333"/>
              <a:buFontTx/>
              <a:buChar char="•"/>
              <a:tabLst>
                <a:tab pos="320675" algn="l"/>
              </a:tabLst>
              <a:defRPr/>
            </a:pPr>
            <a:r>
              <a:rPr kumimoji="0" sz="2400" b="0" i="0" u="heavy" strike="noStrike" kern="1200" cap="none" spc="25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https://ncclient.readthedocs.io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ts val="3115"/>
              </a:lnSpc>
              <a:spcBef>
                <a:spcPts val="1360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Simplifies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connection</a:t>
            </a:r>
            <a:r>
              <a:rPr kumimoji="0" sz="2650" b="0" i="0" u="none" strike="noStrike" kern="1200" cap="none" spc="1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communication.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5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Deals </a:t>
            </a:r>
            <a:r>
              <a:rPr kumimoji="0" sz="265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raw</a:t>
            </a:r>
            <a:r>
              <a:rPr kumimoji="0" sz="2650" b="0" i="0" u="none" strike="noStrike" kern="1200" cap="none" spc="1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XML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667321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>
                <a:solidFill>
                  <a:srgbClr val="005073"/>
                </a:solidFill>
              </a:rPr>
              <a:t>NETCONF </a:t>
            </a:r>
            <a:r>
              <a:rPr spc="-15" dirty="0">
                <a:solidFill>
                  <a:srgbClr val="005073"/>
                </a:solidFill>
              </a:rPr>
              <a:t>and </a:t>
            </a:r>
            <a:r>
              <a:rPr spc="-10" dirty="0">
                <a:solidFill>
                  <a:srgbClr val="005073"/>
                </a:solidFill>
              </a:rPr>
              <a:t>Python:</a:t>
            </a:r>
            <a:r>
              <a:rPr spc="290" dirty="0">
                <a:solidFill>
                  <a:srgbClr val="005073"/>
                </a:solidFill>
              </a:rPr>
              <a:t> </a:t>
            </a:r>
            <a:r>
              <a:rPr spc="25" dirty="0">
                <a:solidFill>
                  <a:srgbClr val="005073"/>
                </a:solidFill>
              </a:rPr>
              <a:t>ncclient</a:t>
            </a:r>
          </a:p>
        </p:txBody>
      </p:sp>
      <p:sp>
        <p:nvSpPr>
          <p:cNvPr id="4" name="object 4"/>
          <p:cNvSpPr/>
          <p:nvPr/>
        </p:nvSpPr>
        <p:spPr>
          <a:xfrm>
            <a:off x="6531864" y="1767839"/>
            <a:ext cx="5178552" cy="3020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07832" y="6064097"/>
            <a:ext cx="423545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From:</a:t>
            </a:r>
            <a:r>
              <a:rPr kumimoji="0" sz="1600" b="0" i="1" u="none" strike="noStrike" kern="1200" cap="none" spc="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1" u="heavy" strike="noStrike" kern="1200" cap="none" spc="25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4"/>
              </a:rPr>
              <a:t>http://ncclient.readthedocs.io/en/latest/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2366052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9327" y="6367881"/>
            <a:ext cx="3615690" cy="13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50"/>
              </a:lnSpc>
            </a:pPr>
            <a:r>
              <a:rPr sz="800" spc="80" dirty="0">
                <a:solidFill>
                  <a:srgbClr val="A6A6A6"/>
                </a:solidFill>
                <a:latin typeface="Arial"/>
                <a:cs typeface="Arial"/>
              </a:rPr>
              <a:t>© </a:t>
            </a:r>
            <a:r>
              <a:rPr sz="800" spc="40" dirty="0">
                <a:solidFill>
                  <a:srgbClr val="A6A6A6"/>
                </a:solidFill>
                <a:latin typeface="Arial"/>
                <a:cs typeface="Arial"/>
              </a:rPr>
              <a:t>2017  </a:t>
            </a:r>
            <a:r>
              <a:rPr sz="800" spc="10" dirty="0">
                <a:solidFill>
                  <a:srgbClr val="A6A6A6"/>
                </a:solidFill>
                <a:latin typeface="Arial"/>
                <a:cs typeface="Arial"/>
              </a:rPr>
              <a:t>Cisco </a:t>
            </a:r>
            <a:r>
              <a:rPr sz="800" spc="15" dirty="0">
                <a:solidFill>
                  <a:srgbClr val="A6A6A6"/>
                </a:solidFill>
                <a:latin typeface="Arial"/>
                <a:cs typeface="Arial"/>
              </a:rPr>
              <a:t>and/or  </a:t>
            </a:r>
            <a:r>
              <a:rPr sz="800" spc="5" dirty="0">
                <a:solidFill>
                  <a:srgbClr val="A6A6A6"/>
                </a:solidFill>
                <a:latin typeface="Arial"/>
                <a:cs typeface="Arial"/>
              </a:rPr>
              <a:t>its affiliates.  </a:t>
            </a:r>
            <a:r>
              <a:rPr sz="800" dirty="0">
                <a:solidFill>
                  <a:srgbClr val="A6A6A6"/>
                </a:solidFill>
                <a:latin typeface="Arial"/>
                <a:cs typeface="Arial"/>
              </a:rPr>
              <a:t>All </a:t>
            </a:r>
            <a:r>
              <a:rPr sz="800" spc="5" dirty="0">
                <a:solidFill>
                  <a:srgbClr val="A6A6A6"/>
                </a:solidFill>
                <a:latin typeface="Arial"/>
                <a:cs typeface="Arial"/>
              </a:rPr>
              <a:t>rights  </a:t>
            </a:r>
            <a:r>
              <a:rPr sz="800" spc="10" dirty="0">
                <a:solidFill>
                  <a:srgbClr val="A6A6A6"/>
                </a:solidFill>
                <a:latin typeface="Arial"/>
                <a:cs typeface="Arial"/>
              </a:rPr>
              <a:t>reserved.    Cisco</a:t>
            </a:r>
            <a:r>
              <a:rPr sz="800" spc="10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800" spc="5" dirty="0">
                <a:solidFill>
                  <a:srgbClr val="A6A6A6"/>
                </a:solidFill>
                <a:latin typeface="Arial"/>
                <a:cs typeface="Arial"/>
              </a:rPr>
              <a:t>Confidential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4085" y="3654628"/>
            <a:ext cx="4272915" cy="962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150" spc="10" dirty="0">
                <a:solidFill>
                  <a:srgbClr val="005073"/>
                </a:solidFill>
                <a:latin typeface="+mj-lt"/>
                <a:cs typeface="Arial"/>
              </a:rPr>
              <a:t>Demo</a:t>
            </a:r>
            <a:r>
              <a:rPr sz="6150" spc="35" dirty="0">
                <a:solidFill>
                  <a:srgbClr val="005073"/>
                </a:solidFill>
                <a:latin typeface="+mj-lt"/>
                <a:cs typeface="Arial"/>
              </a:rPr>
              <a:t> </a:t>
            </a:r>
            <a:r>
              <a:rPr sz="6150" spc="-50" dirty="0">
                <a:solidFill>
                  <a:srgbClr val="005073"/>
                </a:solidFill>
                <a:latin typeface="+mj-lt"/>
                <a:cs typeface="Arial"/>
              </a:rPr>
              <a:t>Time!</a:t>
            </a:r>
            <a:endParaRPr sz="6150" dirty="0">
              <a:latin typeface="+mj-lt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78423" y="1438655"/>
            <a:ext cx="5007864" cy="3883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BF00C-4ECF-1248-84F2-0D8BC21D4FC5}"/>
              </a:ext>
            </a:extLst>
          </p:cNvPr>
          <p:cNvSpPr txBox="1"/>
          <p:nvPr/>
        </p:nvSpPr>
        <p:spPr>
          <a:xfrm>
            <a:off x="634085" y="5137141"/>
            <a:ext cx="2836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n-lt"/>
              </a:rPr>
              <a:t>netconf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explorer</a:t>
            </a:r>
          </a:p>
          <a:p>
            <a:r>
              <a:rPr lang="en-CN" dirty="0">
                <a:latin typeface="+mn-lt"/>
              </a:rPr>
              <a:t>ncclient</a:t>
            </a:r>
            <a:r>
              <a:rPr lang="en-US" altLang="zh-CN" dirty="0">
                <a:latin typeface="+mn-lt"/>
              </a:rPr>
              <a:t>_</a:t>
            </a:r>
            <a:r>
              <a:rPr lang="en-US" altLang="zh-CN" dirty="0" err="1">
                <a:latin typeface="+mn-lt"/>
              </a:rPr>
              <a:t>interface_config.py</a:t>
            </a:r>
            <a:endParaRPr lang="en-C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4141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9327" y="6367881"/>
            <a:ext cx="3615690" cy="13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BBE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4085" y="3654628"/>
            <a:ext cx="5156835" cy="19050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15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RESTAPI</a:t>
            </a:r>
            <a:r>
              <a:rPr kumimoji="0" lang="zh-CN" altLang="en-US" sz="615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altLang="zh-CN" sz="615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lang="zh-CN" altLang="en-US" sz="615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altLang="zh-CN" sz="6150" b="0" i="0" u="none" strike="noStrike" kern="1200" cap="none" spc="0" normalizeH="0" baseline="0" noProof="0" dirty="0" err="1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Restconf</a:t>
            </a:r>
            <a:endParaRPr kumimoji="0" sz="6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1132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4903" y="1623441"/>
            <a:ext cx="4832985" cy="331914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67640" marR="0" lvl="0" indent="-154940" algn="l" defTabSz="914400" rtl="0" eaLnBrk="1" fontAlgn="auto" latinLnBrk="0" hangingPunct="1">
              <a:lnSpc>
                <a:spcPts val="3100"/>
              </a:lnSpc>
              <a:spcBef>
                <a:spcPts val="11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Representational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</a:t>
            </a:r>
            <a:r>
              <a:rPr kumimoji="0" sz="26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transfer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-10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(REST)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5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9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API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framework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built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</a:t>
            </a:r>
            <a:r>
              <a:rPr kumimoji="0" sz="2650" b="0" i="0" u="none" strike="noStrike" kern="1200" cap="none" spc="2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-9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HTTP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176530" lvl="0" indent="-154940" algn="l" defTabSz="914400" rtl="0" eaLnBrk="1" fontAlgn="auto" latinLnBrk="0" hangingPunct="1">
              <a:lnSpc>
                <a:spcPts val="3030"/>
              </a:lnSpc>
              <a:spcBef>
                <a:spcPts val="160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APIs </a:t>
            </a:r>
            <a:r>
              <a:rPr kumimoji="0" sz="265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often </a:t>
            </a:r>
            <a:r>
              <a:rPr kumimoji="0" sz="265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referred </a:t>
            </a:r>
            <a:r>
              <a:rPr kumimoji="0" sz="2650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65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 </a:t>
            </a:r>
            <a:r>
              <a:rPr kumimoji="0" sz="2650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 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services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ts val="3115"/>
              </a:lnSpc>
              <a:spcBef>
                <a:spcPts val="1280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Popular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due </a:t>
            </a:r>
            <a:r>
              <a:rPr kumimoji="0" sz="2650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r>
              <a:rPr kumimoji="0" sz="2650" b="0" i="0" u="none" strike="noStrike" kern="1200" cap="none" spc="1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performance,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scale, </a:t>
            </a: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simplicity,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2650" b="0" i="0" u="none" strike="noStrike" kern="1200" cap="none" spc="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reliability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848360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" dirty="0">
                <a:solidFill>
                  <a:srgbClr val="005073"/>
                </a:solidFill>
              </a:rPr>
              <a:t>Just </a:t>
            </a:r>
            <a:r>
              <a:rPr spc="15" dirty="0">
                <a:solidFill>
                  <a:srgbClr val="005073"/>
                </a:solidFill>
              </a:rPr>
              <a:t>Another </a:t>
            </a:r>
            <a:r>
              <a:rPr spc="-15" dirty="0">
                <a:solidFill>
                  <a:srgbClr val="005073"/>
                </a:solidFill>
              </a:rPr>
              <a:t>Use </a:t>
            </a:r>
            <a:r>
              <a:rPr spc="50" dirty="0">
                <a:solidFill>
                  <a:srgbClr val="005073"/>
                </a:solidFill>
              </a:rPr>
              <a:t>for </a:t>
            </a:r>
            <a:r>
              <a:rPr spc="30" dirty="0">
                <a:solidFill>
                  <a:srgbClr val="005073"/>
                </a:solidFill>
              </a:rPr>
              <a:t>the </a:t>
            </a:r>
            <a:r>
              <a:rPr spc="-145" dirty="0">
                <a:solidFill>
                  <a:srgbClr val="005073"/>
                </a:solidFill>
              </a:rPr>
              <a:t>HTTP</a:t>
            </a:r>
            <a:r>
              <a:rPr spc="215" dirty="0">
                <a:solidFill>
                  <a:srgbClr val="005073"/>
                </a:solidFill>
              </a:rPr>
              <a:t> </a:t>
            </a:r>
            <a:r>
              <a:rPr spc="15" dirty="0">
                <a:solidFill>
                  <a:srgbClr val="005073"/>
                </a:solidFill>
              </a:rPr>
              <a:t>Protocol</a:t>
            </a:r>
          </a:p>
        </p:txBody>
      </p:sp>
      <p:sp>
        <p:nvSpPr>
          <p:cNvPr id="4" name="object 4"/>
          <p:cNvSpPr/>
          <p:nvPr/>
        </p:nvSpPr>
        <p:spPr>
          <a:xfrm>
            <a:off x="6257544" y="1880616"/>
            <a:ext cx="5452872" cy="2868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8700206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944245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5073"/>
                </a:solidFill>
              </a:rPr>
              <a:t>Requests </a:t>
            </a:r>
            <a:r>
              <a:rPr spc="-15" dirty="0">
                <a:solidFill>
                  <a:srgbClr val="005073"/>
                </a:solidFill>
              </a:rPr>
              <a:t>and </a:t>
            </a:r>
            <a:r>
              <a:rPr spc="-20" dirty="0">
                <a:solidFill>
                  <a:srgbClr val="005073"/>
                </a:solidFill>
              </a:rPr>
              <a:t>Response, </a:t>
            </a:r>
            <a:r>
              <a:rPr spc="35" dirty="0">
                <a:solidFill>
                  <a:srgbClr val="005073"/>
                </a:solidFill>
              </a:rPr>
              <a:t>the </a:t>
            </a:r>
            <a:r>
              <a:rPr spc="-245" dirty="0">
                <a:solidFill>
                  <a:srgbClr val="005073"/>
                </a:solidFill>
              </a:rPr>
              <a:t>REST  </a:t>
            </a:r>
            <a:r>
              <a:rPr spc="-135" dirty="0">
                <a:solidFill>
                  <a:srgbClr val="005073"/>
                </a:solidFill>
              </a:rPr>
              <a:t>API</a:t>
            </a:r>
            <a:r>
              <a:rPr spc="-200" dirty="0">
                <a:solidFill>
                  <a:srgbClr val="005073"/>
                </a:solidFill>
              </a:rPr>
              <a:t> </a:t>
            </a:r>
            <a:r>
              <a:rPr spc="-20" dirty="0">
                <a:solidFill>
                  <a:srgbClr val="005073"/>
                </a:solidFill>
              </a:rPr>
              <a:t>Flow</a:t>
            </a:r>
          </a:p>
        </p:txBody>
      </p:sp>
      <p:sp>
        <p:nvSpPr>
          <p:cNvPr id="3" name="object 3"/>
          <p:cNvSpPr/>
          <p:nvPr/>
        </p:nvSpPr>
        <p:spPr>
          <a:xfrm>
            <a:off x="3252215" y="1298447"/>
            <a:ext cx="5791199" cy="4892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43200" y="4200144"/>
            <a:ext cx="6593205" cy="1990725"/>
          </a:xfrm>
          <a:custGeom>
            <a:avLst/>
            <a:gdLst/>
            <a:ahLst/>
            <a:cxnLst/>
            <a:rect l="l" t="t" r="r" b="b"/>
            <a:pathLst>
              <a:path w="6593205" h="1990725">
                <a:moveTo>
                  <a:pt x="0" y="1990343"/>
                </a:moveTo>
                <a:lnTo>
                  <a:pt x="6592824" y="1990343"/>
                </a:lnTo>
                <a:lnTo>
                  <a:pt x="6592824" y="0"/>
                </a:lnTo>
                <a:lnTo>
                  <a:pt x="0" y="0"/>
                </a:lnTo>
                <a:lnTo>
                  <a:pt x="0" y="19903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03007" y="3300984"/>
            <a:ext cx="2033270" cy="1990725"/>
          </a:xfrm>
          <a:custGeom>
            <a:avLst/>
            <a:gdLst/>
            <a:ahLst/>
            <a:cxnLst/>
            <a:rect l="l" t="t" r="r" b="b"/>
            <a:pathLst>
              <a:path w="2033270" h="1990725">
                <a:moveTo>
                  <a:pt x="0" y="1990343"/>
                </a:moveTo>
                <a:lnTo>
                  <a:pt x="2033016" y="1990343"/>
                </a:lnTo>
                <a:lnTo>
                  <a:pt x="2033016" y="0"/>
                </a:lnTo>
                <a:lnTo>
                  <a:pt x="0" y="0"/>
                </a:lnTo>
                <a:lnTo>
                  <a:pt x="0" y="19903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27319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944245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5073"/>
                </a:solidFill>
              </a:rPr>
              <a:t>Requests </a:t>
            </a:r>
            <a:r>
              <a:rPr spc="-15" dirty="0">
                <a:solidFill>
                  <a:srgbClr val="005073"/>
                </a:solidFill>
              </a:rPr>
              <a:t>and </a:t>
            </a:r>
            <a:r>
              <a:rPr spc="-20" dirty="0">
                <a:solidFill>
                  <a:srgbClr val="005073"/>
                </a:solidFill>
              </a:rPr>
              <a:t>Response, </a:t>
            </a:r>
            <a:r>
              <a:rPr spc="35" dirty="0">
                <a:solidFill>
                  <a:srgbClr val="005073"/>
                </a:solidFill>
              </a:rPr>
              <a:t>the </a:t>
            </a:r>
            <a:r>
              <a:rPr spc="-245" dirty="0">
                <a:solidFill>
                  <a:srgbClr val="005073"/>
                </a:solidFill>
              </a:rPr>
              <a:t>REST  </a:t>
            </a:r>
            <a:r>
              <a:rPr spc="-135" dirty="0">
                <a:solidFill>
                  <a:srgbClr val="005073"/>
                </a:solidFill>
              </a:rPr>
              <a:t>API</a:t>
            </a:r>
            <a:r>
              <a:rPr spc="-200" dirty="0">
                <a:solidFill>
                  <a:srgbClr val="005073"/>
                </a:solidFill>
              </a:rPr>
              <a:t> </a:t>
            </a:r>
            <a:r>
              <a:rPr spc="-20" dirty="0">
                <a:solidFill>
                  <a:srgbClr val="005073"/>
                </a:solidFill>
              </a:rPr>
              <a:t>Flow</a:t>
            </a:r>
          </a:p>
        </p:txBody>
      </p:sp>
      <p:sp>
        <p:nvSpPr>
          <p:cNvPr id="3" name="object 3"/>
          <p:cNvSpPr/>
          <p:nvPr/>
        </p:nvSpPr>
        <p:spPr>
          <a:xfrm>
            <a:off x="3252215" y="1298447"/>
            <a:ext cx="5791199" cy="4892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43200" y="4200144"/>
            <a:ext cx="6593205" cy="1990725"/>
          </a:xfrm>
          <a:custGeom>
            <a:avLst/>
            <a:gdLst/>
            <a:ahLst/>
            <a:cxnLst/>
            <a:rect l="l" t="t" r="r" b="b"/>
            <a:pathLst>
              <a:path w="6593205" h="1990725">
                <a:moveTo>
                  <a:pt x="0" y="1990343"/>
                </a:moveTo>
                <a:lnTo>
                  <a:pt x="6592824" y="1990343"/>
                </a:lnTo>
                <a:lnTo>
                  <a:pt x="6592824" y="0"/>
                </a:lnTo>
                <a:lnTo>
                  <a:pt x="0" y="0"/>
                </a:lnTo>
                <a:lnTo>
                  <a:pt x="0" y="19903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391228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944245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5073"/>
                </a:solidFill>
              </a:rPr>
              <a:t>Requests </a:t>
            </a:r>
            <a:r>
              <a:rPr spc="-15" dirty="0">
                <a:solidFill>
                  <a:srgbClr val="005073"/>
                </a:solidFill>
              </a:rPr>
              <a:t>and </a:t>
            </a:r>
            <a:r>
              <a:rPr spc="-20" dirty="0">
                <a:solidFill>
                  <a:srgbClr val="005073"/>
                </a:solidFill>
              </a:rPr>
              <a:t>Response, </a:t>
            </a:r>
            <a:r>
              <a:rPr spc="35" dirty="0">
                <a:solidFill>
                  <a:srgbClr val="005073"/>
                </a:solidFill>
              </a:rPr>
              <a:t>the </a:t>
            </a:r>
            <a:r>
              <a:rPr spc="-245" dirty="0">
                <a:solidFill>
                  <a:srgbClr val="005073"/>
                </a:solidFill>
              </a:rPr>
              <a:t>REST  </a:t>
            </a:r>
            <a:r>
              <a:rPr spc="-135" dirty="0">
                <a:solidFill>
                  <a:srgbClr val="005073"/>
                </a:solidFill>
              </a:rPr>
              <a:t>API</a:t>
            </a:r>
            <a:r>
              <a:rPr spc="-200" dirty="0">
                <a:solidFill>
                  <a:srgbClr val="005073"/>
                </a:solidFill>
              </a:rPr>
              <a:t> </a:t>
            </a:r>
            <a:r>
              <a:rPr spc="-20" dirty="0">
                <a:solidFill>
                  <a:srgbClr val="005073"/>
                </a:solidFill>
              </a:rPr>
              <a:t>Flow</a:t>
            </a:r>
          </a:p>
        </p:txBody>
      </p:sp>
      <p:sp>
        <p:nvSpPr>
          <p:cNvPr id="3" name="object 3"/>
          <p:cNvSpPr/>
          <p:nvPr/>
        </p:nvSpPr>
        <p:spPr>
          <a:xfrm>
            <a:off x="3252215" y="1298447"/>
            <a:ext cx="5791199" cy="4892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878694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9327" y="6367881"/>
            <a:ext cx="3615690" cy="13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3275" y="5183835"/>
            <a:ext cx="6719570" cy="4724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9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 </a:t>
            </a:r>
            <a:r>
              <a:rPr kumimoji="0" sz="29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Programming Interface</a:t>
            </a:r>
            <a:r>
              <a:rPr kumimoji="0" sz="2900" b="0" i="0" u="none" strike="noStrike" kern="1200" cap="none" spc="1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(API)</a:t>
            </a:r>
            <a:endParaRPr kumimoji="0" sz="2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2787" y="2750896"/>
            <a:ext cx="9486265" cy="156972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56540" marR="5080" lvl="0" indent="-243840" algn="l" defTabSz="914400" rtl="0" eaLnBrk="1" fontAlgn="auto" latinLnBrk="0" hangingPunct="1">
              <a:lnSpc>
                <a:spcPts val="5760"/>
              </a:lnSpc>
              <a:spcBef>
                <a:spcPts val="8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300" b="0" i="1" u="none" strike="noStrike" kern="1200" cap="none" spc="10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”It’s </a:t>
            </a:r>
            <a:r>
              <a:rPr kumimoji="0" sz="5300" b="0" i="1" u="none" strike="noStrike" kern="1200" cap="none" spc="-13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5300" b="0" i="1" u="none" strike="noStrike" kern="1200" cap="none" spc="4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way </a:t>
            </a:r>
            <a:r>
              <a:rPr kumimoji="0" sz="5300" b="0" i="1" u="none" strike="noStrike" kern="1200" cap="none" spc="9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5300" b="0" i="1" u="none" strike="noStrike" kern="1200" cap="none" spc="16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two </a:t>
            </a:r>
            <a:r>
              <a:rPr kumimoji="0" sz="5300" b="0" i="1" u="none" strike="noStrike" kern="1200" cap="none" spc="7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pieces </a:t>
            </a:r>
            <a:r>
              <a:rPr kumimoji="0" sz="5300" b="0" i="1" u="none" strike="noStrike" kern="1200" cap="none" spc="11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 </a:t>
            </a:r>
            <a:r>
              <a:rPr kumimoji="0" sz="5300" b="0" i="1" u="none" strike="noStrike" kern="1200" cap="none" spc="7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software </a:t>
            </a:r>
            <a:r>
              <a:rPr kumimoji="0" sz="5300" b="0" i="1" u="none" strike="noStrike" kern="1200" cap="none" spc="114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5300" b="0" i="1" u="none" strike="noStrike" kern="1200" cap="none" spc="-3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talk </a:t>
            </a:r>
            <a:r>
              <a:rPr kumimoji="0" sz="5300" b="0" i="1" u="none" strike="noStrike" kern="1200" cap="none" spc="114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5300" b="0" i="1" u="none" strike="noStrike" kern="1200" cap="none" spc="4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</a:t>
            </a:r>
            <a:r>
              <a:rPr kumimoji="0" sz="5300" b="0" i="1" u="none" strike="noStrike" kern="1200" cap="none" spc="31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5300" b="0" i="1" u="none" strike="noStrike" kern="1200" cap="none" spc="14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other”</a:t>
            </a:r>
            <a:endParaRPr kumimoji="0" sz="5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82069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61835" y="3230956"/>
            <a:ext cx="4726940" cy="739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marR="0" lvl="0" indent="-152400" algn="l" defTabSz="914400" rtl="0" eaLnBrk="1" fontAlgn="auto" latinLnBrk="0" hangingPunct="1">
              <a:lnSpc>
                <a:spcPts val="2810"/>
              </a:lnSpc>
              <a:spcBef>
                <a:spcPts val="100"/>
              </a:spcBef>
              <a:spcAft>
                <a:spcPts val="0"/>
              </a:spcAft>
              <a:buClrTx/>
              <a:buSzPct val="60416"/>
              <a:buFontTx/>
              <a:buChar char="•"/>
              <a:tabLst>
                <a:tab pos="165100" algn="l"/>
              </a:tabLst>
              <a:defRPr/>
            </a:pP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location </a:t>
            </a:r>
            <a:r>
              <a:rPr kumimoji="0" sz="24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</a:t>
            </a:r>
            <a:r>
              <a:rPr kumimoji="0" sz="2400" b="0" i="0" u="none" strike="noStrike" kern="1200" cap="none" spc="30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object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5100" marR="0" lvl="0" indent="0" algn="l" defTabSz="914400" rtl="0" eaLnBrk="1" fontAlgn="auto" latinLnBrk="0" hangingPunct="1">
              <a:lnSpc>
                <a:spcPts val="28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interest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240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server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06388" y="4052611"/>
            <a:ext cx="4906010" cy="126555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282828"/>
              </a:buClr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E2231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Parameters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ts val="2810"/>
              </a:lnSpc>
              <a:spcBef>
                <a:spcPts val="450"/>
              </a:spcBef>
              <a:spcAft>
                <a:spcPts val="0"/>
              </a:spcAft>
              <a:buClrTx/>
              <a:buSzPct val="60416"/>
              <a:buFontTx/>
              <a:buChar char="•"/>
              <a:tabLst>
                <a:tab pos="320675" algn="l"/>
              </a:tabLst>
              <a:defRPr/>
            </a:pP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Details </a:t>
            </a: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scope,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filter,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clarify</a:t>
            </a:r>
            <a:r>
              <a:rPr kumimoji="0" sz="2400" b="0" i="0" u="none" strike="noStrike" kern="1200" cap="none" spc="2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0" indent="0" algn="l" defTabSz="914400" rtl="0" eaLnBrk="1" fontAlgn="auto" latinLnBrk="0" hangingPunct="1">
              <a:lnSpc>
                <a:spcPts val="28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30045" algn="l"/>
              </a:tabLst>
              <a:defRPr/>
            </a:pP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request.	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Often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optional.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7611109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>
                <a:solidFill>
                  <a:srgbClr val="005073"/>
                </a:solidFill>
              </a:rPr>
              <a:t>The </a:t>
            </a:r>
            <a:r>
              <a:rPr spc="-160" dirty="0">
                <a:solidFill>
                  <a:srgbClr val="005073"/>
                </a:solidFill>
              </a:rPr>
              <a:t>URI: </a:t>
            </a:r>
            <a:r>
              <a:rPr dirty="0">
                <a:solidFill>
                  <a:srgbClr val="005073"/>
                </a:solidFill>
              </a:rPr>
              <a:t>What </a:t>
            </a:r>
            <a:r>
              <a:rPr spc="-10" dirty="0">
                <a:solidFill>
                  <a:srgbClr val="005073"/>
                </a:solidFill>
              </a:rPr>
              <a:t>are </a:t>
            </a:r>
            <a:r>
              <a:rPr dirty="0">
                <a:solidFill>
                  <a:srgbClr val="005073"/>
                </a:solidFill>
              </a:rPr>
              <a:t>you</a:t>
            </a:r>
            <a:r>
              <a:rPr spc="459" dirty="0">
                <a:solidFill>
                  <a:srgbClr val="005073"/>
                </a:solidFill>
              </a:rPr>
              <a:t> </a:t>
            </a:r>
            <a:r>
              <a:rPr spc="-30" dirty="0">
                <a:solidFill>
                  <a:srgbClr val="005073"/>
                </a:solidFill>
              </a:rPr>
              <a:t>Requesting?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2736" y="1603375"/>
            <a:ext cx="1055751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http://</a:t>
            </a:r>
            <a:r>
              <a:rPr kumimoji="0" sz="2600" b="0" i="0" u="none" strike="noStrike" kern="1200" cap="none" spc="25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maps.googleapis.com</a:t>
            </a:r>
            <a:r>
              <a:rPr kumimoji="0" sz="2600" b="0" i="0" u="none" strike="noStrike" kern="1200" cap="none" spc="25" normalizeH="0" baseline="0" noProof="0" dirty="0">
                <a:ln>
                  <a:noFill/>
                </a:ln>
                <a:solidFill>
                  <a:srgbClr val="6DBD49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/maps/api/geocode/json</a:t>
            </a:r>
            <a:r>
              <a:rPr kumimoji="0" sz="2600" b="0" i="0" u="none" strike="noStrike" kern="1200" cap="none" spc="25" normalizeH="0" baseline="0" noProof="0" dirty="0">
                <a:ln>
                  <a:noFill/>
                </a:ln>
                <a:solidFill>
                  <a:srgbClr val="E2231B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?address=sanjose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86483" y="1979676"/>
            <a:ext cx="3249295" cy="287020"/>
          </a:xfrm>
          <a:custGeom>
            <a:avLst/>
            <a:gdLst/>
            <a:ahLst/>
            <a:cxnLst/>
            <a:rect l="l" t="t" r="r" b="b"/>
            <a:pathLst>
              <a:path w="3249295" h="287019">
                <a:moveTo>
                  <a:pt x="3249167" y="0"/>
                </a:moveTo>
                <a:lnTo>
                  <a:pt x="3247294" y="55762"/>
                </a:lnTo>
                <a:lnTo>
                  <a:pt x="3242183" y="101298"/>
                </a:lnTo>
                <a:lnTo>
                  <a:pt x="3234594" y="131998"/>
                </a:lnTo>
                <a:lnTo>
                  <a:pt x="3225291" y="143256"/>
                </a:lnTo>
                <a:lnTo>
                  <a:pt x="1648460" y="143256"/>
                </a:lnTo>
                <a:lnTo>
                  <a:pt x="1639157" y="154513"/>
                </a:lnTo>
                <a:lnTo>
                  <a:pt x="1631569" y="185213"/>
                </a:lnTo>
                <a:lnTo>
                  <a:pt x="1626457" y="230749"/>
                </a:lnTo>
                <a:lnTo>
                  <a:pt x="1624584" y="286512"/>
                </a:lnTo>
                <a:lnTo>
                  <a:pt x="1622710" y="230749"/>
                </a:lnTo>
                <a:lnTo>
                  <a:pt x="1617598" y="185213"/>
                </a:lnTo>
                <a:lnTo>
                  <a:pt x="1610010" y="154513"/>
                </a:lnTo>
                <a:lnTo>
                  <a:pt x="1600708" y="143256"/>
                </a:lnTo>
                <a:lnTo>
                  <a:pt x="23875" y="143256"/>
                </a:lnTo>
                <a:lnTo>
                  <a:pt x="14573" y="131998"/>
                </a:lnTo>
                <a:lnTo>
                  <a:pt x="6984" y="101298"/>
                </a:lnTo>
                <a:lnTo>
                  <a:pt x="1873" y="55762"/>
                </a:lnTo>
                <a:lnTo>
                  <a:pt x="0" y="0"/>
                </a:lnTo>
              </a:path>
            </a:pathLst>
          </a:custGeom>
          <a:ln w="27431">
            <a:solidFill>
              <a:srgbClr val="00BAE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78323" y="1985772"/>
            <a:ext cx="3624579" cy="289560"/>
          </a:xfrm>
          <a:custGeom>
            <a:avLst/>
            <a:gdLst/>
            <a:ahLst/>
            <a:cxnLst/>
            <a:rect l="l" t="t" r="r" b="b"/>
            <a:pathLst>
              <a:path w="3624579" h="289560">
                <a:moveTo>
                  <a:pt x="3624072" y="0"/>
                </a:moveTo>
                <a:lnTo>
                  <a:pt x="3622176" y="56376"/>
                </a:lnTo>
                <a:lnTo>
                  <a:pt x="3617007" y="102393"/>
                </a:lnTo>
                <a:lnTo>
                  <a:pt x="3609338" y="133409"/>
                </a:lnTo>
                <a:lnTo>
                  <a:pt x="3599942" y="144779"/>
                </a:lnTo>
                <a:lnTo>
                  <a:pt x="1836166" y="144779"/>
                </a:lnTo>
                <a:lnTo>
                  <a:pt x="1826769" y="156150"/>
                </a:lnTo>
                <a:lnTo>
                  <a:pt x="1819100" y="187166"/>
                </a:lnTo>
                <a:lnTo>
                  <a:pt x="1813931" y="233183"/>
                </a:lnTo>
                <a:lnTo>
                  <a:pt x="1812035" y="289560"/>
                </a:lnTo>
                <a:lnTo>
                  <a:pt x="1810140" y="233183"/>
                </a:lnTo>
                <a:lnTo>
                  <a:pt x="1804971" y="187166"/>
                </a:lnTo>
                <a:lnTo>
                  <a:pt x="1797302" y="156150"/>
                </a:lnTo>
                <a:lnTo>
                  <a:pt x="1787905" y="144779"/>
                </a:lnTo>
                <a:lnTo>
                  <a:pt x="24129" y="144779"/>
                </a:lnTo>
                <a:lnTo>
                  <a:pt x="14733" y="133409"/>
                </a:lnTo>
                <a:lnTo>
                  <a:pt x="7064" y="102393"/>
                </a:lnTo>
                <a:lnTo>
                  <a:pt x="1895" y="56376"/>
                </a:lnTo>
                <a:lnTo>
                  <a:pt x="0" y="0"/>
                </a:lnTo>
              </a:path>
            </a:pathLst>
          </a:custGeom>
          <a:ln w="27432">
            <a:solidFill>
              <a:srgbClr val="6DBD4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45068" y="1985772"/>
            <a:ext cx="2633980" cy="289560"/>
          </a:xfrm>
          <a:custGeom>
            <a:avLst/>
            <a:gdLst/>
            <a:ahLst/>
            <a:cxnLst/>
            <a:rect l="l" t="t" r="r" b="b"/>
            <a:pathLst>
              <a:path w="2633979" h="289560">
                <a:moveTo>
                  <a:pt x="2633472" y="0"/>
                </a:moveTo>
                <a:lnTo>
                  <a:pt x="2631576" y="56376"/>
                </a:lnTo>
                <a:lnTo>
                  <a:pt x="2626407" y="102393"/>
                </a:lnTo>
                <a:lnTo>
                  <a:pt x="2618738" y="133409"/>
                </a:lnTo>
                <a:lnTo>
                  <a:pt x="2609341" y="144779"/>
                </a:lnTo>
                <a:lnTo>
                  <a:pt x="1340865" y="144779"/>
                </a:lnTo>
                <a:lnTo>
                  <a:pt x="1331469" y="156150"/>
                </a:lnTo>
                <a:lnTo>
                  <a:pt x="1323800" y="187166"/>
                </a:lnTo>
                <a:lnTo>
                  <a:pt x="1318631" y="233183"/>
                </a:lnTo>
                <a:lnTo>
                  <a:pt x="1316735" y="289560"/>
                </a:lnTo>
                <a:lnTo>
                  <a:pt x="1314840" y="233183"/>
                </a:lnTo>
                <a:lnTo>
                  <a:pt x="1309671" y="187166"/>
                </a:lnTo>
                <a:lnTo>
                  <a:pt x="1302002" y="156150"/>
                </a:lnTo>
                <a:lnTo>
                  <a:pt x="1292605" y="144779"/>
                </a:lnTo>
                <a:lnTo>
                  <a:pt x="24129" y="144779"/>
                </a:lnTo>
                <a:lnTo>
                  <a:pt x="14733" y="133409"/>
                </a:lnTo>
                <a:lnTo>
                  <a:pt x="7064" y="102393"/>
                </a:lnTo>
                <a:lnTo>
                  <a:pt x="1895" y="56376"/>
                </a:lnTo>
                <a:lnTo>
                  <a:pt x="0" y="0"/>
                </a:lnTo>
              </a:path>
            </a:pathLst>
          </a:custGeom>
          <a:ln w="27432">
            <a:solidFill>
              <a:srgbClr val="E2231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4903" y="2201030"/>
            <a:ext cx="4605020" cy="3117215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81915" marR="0" lvl="0" indent="0" algn="ctr" defTabSz="914400" rtl="0" eaLnBrk="1" fontAlgn="auto" latinLnBrk="0" hangingPunct="1">
              <a:lnSpc>
                <a:spcPct val="100000"/>
              </a:lnSpc>
              <a:spcBef>
                <a:spcPts val="10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Server </a:t>
            </a: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Host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90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http://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https://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ts val="2810"/>
              </a:lnSpc>
              <a:spcBef>
                <a:spcPts val="455"/>
              </a:spcBef>
              <a:spcAft>
                <a:spcPts val="0"/>
              </a:spcAft>
              <a:buClrTx/>
              <a:buSzPct val="60416"/>
              <a:buFontTx/>
              <a:buChar char="•"/>
              <a:tabLst>
                <a:tab pos="320675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Define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whether secure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</a:t>
            </a:r>
            <a:r>
              <a:rPr kumimoji="0" sz="2400" b="0" i="0" u="none" strike="noStrike" kern="1200" cap="none" spc="1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open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0" indent="0" algn="l" defTabSz="914400" rtl="0" eaLnBrk="1" fontAlgn="auto" latinLnBrk="0" hangingPunct="1">
              <a:lnSpc>
                <a:spcPts val="28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http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Clr>
                <a:srgbClr val="282828"/>
              </a:buClr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Server </a:t>
            </a:r>
            <a:r>
              <a:rPr kumimoji="0" sz="2650" b="0" i="0" u="none" strike="noStrike" kern="1200" cap="none" spc="5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</a:t>
            </a:r>
            <a:r>
              <a:rPr kumimoji="0" sz="2650" b="0" i="0" u="none" strike="noStrike" kern="1200" cap="none" spc="-45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Host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ts val="2810"/>
              </a:lnSpc>
              <a:spcBef>
                <a:spcPts val="455"/>
              </a:spcBef>
              <a:spcAft>
                <a:spcPts val="0"/>
              </a:spcAft>
              <a:buClrTx/>
              <a:buSzPct val="60416"/>
              <a:buFontTx/>
              <a:buChar char="•"/>
              <a:tabLst>
                <a:tab pos="320675" algn="l"/>
              </a:tabLst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Resolves </a:t>
            </a: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400" b="0" i="0" u="none" strike="noStrike" kern="1200" cap="none" spc="-1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IP 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24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port</a:t>
            </a:r>
            <a:r>
              <a:rPr kumimoji="0" sz="2400" b="0" i="0" u="none" strike="noStrike" kern="1200" cap="none" spc="-2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0" indent="0" algn="l" defTabSz="914400" rtl="0" eaLnBrk="1" fontAlgn="auto" latinLnBrk="0" hangingPunct="1">
              <a:lnSpc>
                <a:spcPts val="28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connect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182359" y="2214224"/>
            <a:ext cx="4283075" cy="985519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85"/>
              </a:spcBef>
              <a:spcAft>
                <a:spcPts val="0"/>
              </a:spcAft>
              <a:buClrTx/>
              <a:buSzTx/>
              <a:buFontTx/>
              <a:buNone/>
              <a:tabLst>
                <a:tab pos="3084195" algn="l"/>
              </a:tabLst>
              <a:defRPr/>
            </a:pPr>
            <a:r>
              <a:rPr kumimoji="0" sz="2700" b="0" i="0" u="none" strike="noStrike" kern="1200" cap="none" spc="0" normalizeH="0" baseline="1543" noProof="0" dirty="0">
                <a:ln>
                  <a:noFill/>
                </a:ln>
                <a:solidFill>
                  <a:srgbClr val="6DBD4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Resource	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E2231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Parameters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91795" marR="0" lvl="0" indent="-155575" algn="l" defTabSz="914400" rtl="0" eaLnBrk="1" fontAlgn="auto" latinLnBrk="0" hangingPunct="1">
              <a:lnSpc>
                <a:spcPct val="100000"/>
              </a:lnSpc>
              <a:spcBef>
                <a:spcPts val="1325"/>
              </a:spcBef>
              <a:spcAft>
                <a:spcPts val="0"/>
              </a:spcAft>
              <a:buClr>
                <a:srgbClr val="282828"/>
              </a:buClr>
              <a:buSzPct val="60377"/>
              <a:buFontTx/>
              <a:buChar char="•"/>
              <a:tabLst>
                <a:tab pos="392430" algn="l"/>
              </a:tabLst>
              <a:defRPr/>
            </a:pP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6DBD4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Resource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40090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27062" y="1790700"/>
          <a:ext cx="11039538" cy="3848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7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1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30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-45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HTTP</a:t>
                      </a:r>
                      <a:r>
                        <a:rPr sz="1850" spc="-80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15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Verb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38100">
                      <a:solidFill>
                        <a:srgbClr val="005073"/>
                      </a:solidFill>
                      <a:prstDash val="solid"/>
                    </a:lnB>
                    <a:solidFill>
                      <a:srgbClr val="00BBEB"/>
                    </a:solidFill>
                  </a:tcPr>
                </a:tc>
                <a:tc>
                  <a:txBody>
                    <a:bodyPr/>
                    <a:lstStyle/>
                    <a:p>
                      <a:pPr marR="3619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0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Typical </a:t>
                      </a:r>
                      <a:r>
                        <a:rPr sz="1850" spc="15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Purpose</a:t>
                      </a:r>
                      <a:r>
                        <a:rPr sz="1850" spc="-105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-25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(CRUD)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38100">
                      <a:solidFill>
                        <a:srgbClr val="005073"/>
                      </a:solidFill>
                      <a:prstDash val="solid"/>
                    </a:lnB>
                    <a:solidFill>
                      <a:srgbClr val="00BBEB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15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38100">
                      <a:solidFill>
                        <a:srgbClr val="005073"/>
                      </a:solidFill>
                      <a:prstDash val="solid"/>
                    </a:lnB>
                    <a:solidFill>
                      <a:srgbClr val="00B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586105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2400" spc="-7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POST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954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381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240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Create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954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381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5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Used </a:t>
                      </a:r>
                      <a:r>
                        <a:rPr sz="1850" spc="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to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create </a:t>
                      </a:r>
                      <a:r>
                        <a:rPr sz="1850" spc="-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 </a:t>
                      </a:r>
                      <a:r>
                        <a:rPr sz="1850" spc="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new </a:t>
                      </a:r>
                      <a:r>
                        <a:rPr sz="1850" spc="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object,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or</a:t>
                      </a:r>
                      <a:r>
                        <a:rPr sz="1850" spc="8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resource.</a:t>
                      </a:r>
                      <a:endParaRPr sz="1850">
                        <a:latin typeface="Arial"/>
                        <a:cs typeface="Arial"/>
                      </a:endParaRPr>
                    </a:p>
                    <a:p>
                      <a:pPr marL="863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50" i="1" spc="-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Example: </a:t>
                      </a:r>
                      <a:r>
                        <a:rPr sz="1850" i="1" spc="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Add </a:t>
                      </a:r>
                      <a:r>
                        <a:rPr sz="1850" i="1" spc="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new </a:t>
                      </a:r>
                      <a:r>
                        <a:rPr sz="1850" i="1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book </a:t>
                      </a:r>
                      <a:r>
                        <a:rPr sz="1850" i="1" spc="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850" i="1" spc="10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i="1" spc="-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library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381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spc="-1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GET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spc="-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Read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Retrieve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resource </a:t>
                      </a:r>
                      <a:r>
                        <a:rPr sz="1850" spc="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details </a:t>
                      </a:r>
                      <a:r>
                        <a:rPr sz="1850" spc="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from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1850" spc="9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system.</a:t>
                      </a:r>
                      <a:endParaRPr sz="1850">
                        <a:latin typeface="Arial"/>
                        <a:cs typeface="Arial"/>
                      </a:endParaRPr>
                    </a:p>
                    <a:p>
                      <a:pPr marL="863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50" i="1" spc="-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Example: </a:t>
                      </a:r>
                      <a:r>
                        <a:rPr sz="1850" i="1" spc="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Get </a:t>
                      </a:r>
                      <a:r>
                        <a:rPr sz="1850" i="1" spc="-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list </a:t>
                      </a:r>
                      <a:r>
                        <a:rPr sz="1850" i="1" spc="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of </a:t>
                      </a:r>
                      <a:r>
                        <a:rPr sz="1850" i="1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books </a:t>
                      </a:r>
                      <a:r>
                        <a:rPr sz="1850" i="1" spc="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from </a:t>
                      </a:r>
                      <a:r>
                        <a:rPr sz="1850" i="1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1850" i="1" spc="20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i="1" spc="-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library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71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45"/>
                        </a:spcBef>
                      </a:pPr>
                      <a:r>
                        <a:rPr sz="2400" spc="-7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PUT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8511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45"/>
                        </a:spcBef>
                      </a:pPr>
                      <a:r>
                        <a:rPr sz="240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Update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8511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86360" marR="182245">
                        <a:lnSpc>
                          <a:spcPct val="100499"/>
                        </a:lnSpc>
                        <a:spcBef>
                          <a:spcPts val="334"/>
                        </a:spcBef>
                        <a:tabLst>
                          <a:tab pos="5256530" algn="l"/>
                        </a:tabLst>
                      </a:pPr>
                      <a:r>
                        <a:rPr sz="1850" spc="-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Typically </a:t>
                      </a:r>
                      <a:r>
                        <a:rPr sz="185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used </a:t>
                      </a:r>
                      <a:r>
                        <a:rPr sz="1850" spc="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to </a:t>
                      </a:r>
                      <a:r>
                        <a:rPr sz="185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replace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or </a:t>
                      </a:r>
                      <a:r>
                        <a:rPr sz="185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update</a:t>
                      </a:r>
                      <a:r>
                        <a:rPr sz="1850" spc="204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-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50" spc="7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resource.	</a:t>
                      </a:r>
                      <a:r>
                        <a:rPr sz="1850" spc="-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Can</a:t>
                      </a:r>
                      <a:r>
                        <a:rPr sz="1850" spc="-5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3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be </a:t>
                      </a:r>
                      <a:r>
                        <a:rPr sz="185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used </a:t>
                      </a:r>
                      <a:r>
                        <a:rPr sz="1850" spc="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to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modify or</a:t>
                      </a:r>
                      <a:r>
                        <a:rPr sz="1850" spc="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create.</a:t>
                      </a:r>
                      <a:endParaRPr sz="1850">
                        <a:latin typeface="Arial"/>
                        <a:cs typeface="Arial"/>
                      </a:endParaRPr>
                    </a:p>
                    <a:p>
                      <a:pPr marL="8636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850" i="1" spc="-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Example: </a:t>
                      </a:r>
                      <a:r>
                        <a:rPr sz="1850" i="1" spc="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Update </a:t>
                      </a:r>
                      <a:r>
                        <a:rPr sz="1850" i="1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the </a:t>
                      </a:r>
                      <a:r>
                        <a:rPr sz="1850" i="1" spc="3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borrower </a:t>
                      </a:r>
                      <a:r>
                        <a:rPr sz="1850" i="1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details </a:t>
                      </a:r>
                      <a:r>
                        <a:rPr sz="1850" i="1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for </a:t>
                      </a:r>
                      <a:r>
                        <a:rPr sz="1850" i="1" spc="-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50" i="1" spc="204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i="1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book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4851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2400" spc="-5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PATCH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240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Update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5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Used </a:t>
                      </a:r>
                      <a:r>
                        <a:rPr sz="1850" spc="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to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modify </a:t>
                      </a:r>
                      <a:r>
                        <a:rPr sz="1850" spc="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some </a:t>
                      </a:r>
                      <a:r>
                        <a:rPr sz="1850" spc="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details </a:t>
                      </a:r>
                      <a:r>
                        <a:rPr sz="1850" spc="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about </a:t>
                      </a:r>
                      <a:r>
                        <a:rPr sz="1850" spc="-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50" spc="7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resource.</a:t>
                      </a:r>
                      <a:endParaRPr sz="1850">
                        <a:latin typeface="Arial"/>
                        <a:cs typeface="Arial"/>
                      </a:endParaRPr>
                    </a:p>
                    <a:p>
                      <a:pPr marL="863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50" i="1" spc="-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Example: </a:t>
                      </a:r>
                      <a:r>
                        <a:rPr sz="1850" i="1" spc="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Change </a:t>
                      </a:r>
                      <a:r>
                        <a:rPr sz="1850" i="1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the </a:t>
                      </a:r>
                      <a:r>
                        <a:rPr sz="1850" i="1" spc="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author </a:t>
                      </a:r>
                      <a:r>
                        <a:rPr sz="1850" i="1" spc="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of </a:t>
                      </a:r>
                      <a:r>
                        <a:rPr sz="1850" i="1" spc="-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50" i="1" spc="1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i="1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book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44577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2400" spc="-15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DELETE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2400" spc="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Delete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5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Remove </a:t>
                      </a:r>
                      <a:r>
                        <a:rPr sz="1850" spc="-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resource </a:t>
                      </a:r>
                      <a:r>
                        <a:rPr sz="1850" spc="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from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1850" spc="9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system.</a:t>
                      </a:r>
                      <a:endParaRPr sz="1850">
                        <a:latin typeface="Arial"/>
                        <a:cs typeface="Arial"/>
                      </a:endParaRPr>
                    </a:p>
                    <a:p>
                      <a:pPr marL="863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50" i="1" spc="-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Example: </a:t>
                      </a:r>
                      <a:r>
                        <a:rPr sz="1850" i="1" spc="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Delete </a:t>
                      </a:r>
                      <a:r>
                        <a:rPr sz="1850" i="1" spc="-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 </a:t>
                      </a:r>
                      <a:r>
                        <a:rPr sz="1850" i="1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book </a:t>
                      </a:r>
                      <a:r>
                        <a:rPr sz="1850" i="1" spc="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from </a:t>
                      </a:r>
                      <a:r>
                        <a:rPr sz="1850" i="1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1850" i="1" spc="17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i="1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library.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607123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>
                <a:solidFill>
                  <a:srgbClr val="005073"/>
                </a:solidFill>
              </a:rPr>
              <a:t>HTTP </a:t>
            </a:r>
            <a:r>
              <a:rPr spc="25" dirty="0">
                <a:solidFill>
                  <a:srgbClr val="005073"/>
                </a:solidFill>
              </a:rPr>
              <a:t>Methods: </a:t>
            </a:r>
            <a:r>
              <a:rPr dirty="0">
                <a:solidFill>
                  <a:srgbClr val="005073"/>
                </a:solidFill>
              </a:rPr>
              <a:t>What </a:t>
            </a:r>
            <a:r>
              <a:rPr spc="65" dirty="0">
                <a:solidFill>
                  <a:srgbClr val="005073"/>
                </a:solidFill>
              </a:rPr>
              <a:t>to</a:t>
            </a:r>
            <a:r>
              <a:rPr spc="275" dirty="0">
                <a:solidFill>
                  <a:srgbClr val="005073"/>
                </a:solidFill>
              </a:rPr>
              <a:t> </a:t>
            </a:r>
            <a:r>
              <a:rPr spc="-5" dirty="0">
                <a:solidFill>
                  <a:srgbClr val="005073"/>
                </a:solidFill>
              </a:rPr>
              <a:t>do?</a:t>
            </a:r>
          </a:p>
        </p:txBody>
      </p:sp>
    </p:spTree>
    <p:extLst>
      <p:ext uri="{BB962C8B-B14F-4D97-AF65-F5344CB8AC3E}">
        <p14:creationId xmlns:p14="http://schemas.microsoft.com/office/powerpoint/2010/main" val="41265574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27062" y="1790700"/>
          <a:ext cx="11039538" cy="1041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8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0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1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0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Status</a:t>
                      </a:r>
                      <a:r>
                        <a:rPr sz="1850" spc="-75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50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Code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38100">
                      <a:solidFill>
                        <a:srgbClr val="005073"/>
                      </a:solidFill>
                      <a:prstDash val="solid"/>
                    </a:lnB>
                    <a:solidFill>
                      <a:srgbClr val="00BBEB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0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Status</a:t>
                      </a:r>
                      <a:r>
                        <a:rPr sz="1850" spc="-60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15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Message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38100">
                      <a:solidFill>
                        <a:srgbClr val="005073"/>
                      </a:solidFill>
                      <a:prstDash val="solid"/>
                    </a:lnB>
                    <a:solidFill>
                      <a:srgbClr val="00BBEB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10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Meaning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38100">
                      <a:solidFill>
                        <a:srgbClr val="005073"/>
                      </a:solidFill>
                      <a:prstDash val="solid"/>
                    </a:lnB>
                    <a:solidFill>
                      <a:srgbClr val="00B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50" spc="1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200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381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50" spc="-5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OK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381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50" spc="-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All </a:t>
                      </a:r>
                      <a:r>
                        <a:rPr sz="1850" spc="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looks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good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381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1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404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Not</a:t>
                      </a:r>
                      <a:r>
                        <a:rPr sz="1850" spc="-6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Found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Resource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not</a:t>
                      </a:r>
                      <a:r>
                        <a:rPr sz="1850" spc="-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found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794258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5073"/>
                </a:solidFill>
              </a:rPr>
              <a:t>Response </a:t>
            </a:r>
            <a:r>
              <a:rPr spc="-15" dirty="0">
                <a:solidFill>
                  <a:srgbClr val="005073"/>
                </a:solidFill>
              </a:rPr>
              <a:t>Status </a:t>
            </a:r>
            <a:r>
              <a:rPr spc="25" dirty="0">
                <a:solidFill>
                  <a:srgbClr val="005073"/>
                </a:solidFill>
              </a:rPr>
              <a:t>Codes: </a:t>
            </a:r>
            <a:r>
              <a:rPr spc="-40" dirty="0">
                <a:solidFill>
                  <a:srgbClr val="005073"/>
                </a:solidFill>
              </a:rPr>
              <a:t>Did </a:t>
            </a:r>
            <a:r>
              <a:rPr spc="10" dirty="0">
                <a:solidFill>
                  <a:srgbClr val="005073"/>
                </a:solidFill>
              </a:rPr>
              <a:t>it</a:t>
            </a:r>
            <a:r>
              <a:rPr spc="335" dirty="0">
                <a:solidFill>
                  <a:srgbClr val="005073"/>
                </a:solidFill>
              </a:rPr>
              <a:t> </a:t>
            </a:r>
            <a:r>
              <a:rPr spc="5" dirty="0">
                <a:solidFill>
                  <a:srgbClr val="005073"/>
                </a:solidFill>
              </a:rPr>
              <a:t>work?</a:t>
            </a:r>
          </a:p>
        </p:txBody>
      </p:sp>
    </p:spTree>
    <p:extLst>
      <p:ext uri="{BB962C8B-B14F-4D97-AF65-F5344CB8AC3E}">
        <p14:creationId xmlns:p14="http://schemas.microsoft.com/office/powerpoint/2010/main" val="31962412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27062" y="1790700"/>
          <a:ext cx="11039538" cy="317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8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0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1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0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Status</a:t>
                      </a:r>
                      <a:r>
                        <a:rPr sz="1850" spc="-75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50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Code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38100">
                      <a:solidFill>
                        <a:srgbClr val="005073"/>
                      </a:solidFill>
                      <a:prstDash val="solid"/>
                    </a:lnB>
                    <a:solidFill>
                      <a:srgbClr val="00BBEB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0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Status</a:t>
                      </a:r>
                      <a:r>
                        <a:rPr sz="1850" spc="-60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15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Message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38100">
                      <a:solidFill>
                        <a:srgbClr val="005073"/>
                      </a:solidFill>
                      <a:prstDash val="solid"/>
                    </a:lnB>
                    <a:solidFill>
                      <a:srgbClr val="00BBEB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10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Meaning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38100">
                      <a:solidFill>
                        <a:srgbClr val="005073"/>
                      </a:solidFill>
                      <a:prstDash val="solid"/>
                    </a:lnB>
                    <a:solidFill>
                      <a:srgbClr val="00B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50" spc="1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200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381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50" spc="-5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OK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381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50" spc="-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All </a:t>
                      </a:r>
                      <a:r>
                        <a:rPr sz="1850" spc="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looks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good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381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1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201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Created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5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New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resource</a:t>
                      </a:r>
                      <a:r>
                        <a:rPr sz="1850" spc="-10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created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1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400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Bad</a:t>
                      </a:r>
                      <a:r>
                        <a:rPr sz="1850" spc="-8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Request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Request </a:t>
                      </a:r>
                      <a:r>
                        <a:rPr sz="185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was</a:t>
                      </a:r>
                      <a:r>
                        <a:rPr sz="1850" spc="-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invalid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1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401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Unauthorized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Authentication </a:t>
                      </a:r>
                      <a:r>
                        <a:rPr sz="1850" spc="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missing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or</a:t>
                      </a:r>
                      <a:r>
                        <a:rPr sz="1850" spc="5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incorrect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50" spc="1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403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5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Forbidden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5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Request </a:t>
                      </a:r>
                      <a:r>
                        <a:rPr sz="185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was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understood, but not</a:t>
                      </a:r>
                      <a:r>
                        <a:rPr sz="1850" spc="10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allowed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50" spc="1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404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50" spc="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Not</a:t>
                      </a:r>
                      <a:r>
                        <a:rPr sz="1850" spc="-6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Found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50" spc="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Resource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not</a:t>
                      </a:r>
                      <a:r>
                        <a:rPr sz="1850" spc="-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found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50" spc="1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500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50" spc="-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Internal </a:t>
                      </a:r>
                      <a:r>
                        <a:rPr sz="185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Server</a:t>
                      </a:r>
                      <a:r>
                        <a:rPr sz="1850" spc="-4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-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Error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5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Something </a:t>
                      </a:r>
                      <a:r>
                        <a:rPr sz="1850" spc="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wrong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with the</a:t>
                      </a:r>
                      <a:r>
                        <a:rPr sz="185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server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50" spc="114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503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Service</a:t>
                      </a:r>
                      <a:r>
                        <a:rPr sz="1850" spc="-8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-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Unavailable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50" spc="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Server </a:t>
                      </a:r>
                      <a:r>
                        <a:rPr sz="1850" spc="-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is </a:t>
                      </a:r>
                      <a:r>
                        <a:rPr sz="185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unable </a:t>
                      </a:r>
                      <a:r>
                        <a:rPr sz="1850" spc="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to </a:t>
                      </a:r>
                      <a:r>
                        <a:rPr sz="1850" spc="3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complete</a:t>
                      </a:r>
                      <a:r>
                        <a:rPr sz="1850" spc="8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request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794258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5073"/>
                </a:solidFill>
              </a:rPr>
              <a:t>Response </a:t>
            </a:r>
            <a:r>
              <a:rPr spc="-15" dirty="0">
                <a:solidFill>
                  <a:srgbClr val="005073"/>
                </a:solidFill>
              </a:rPr>
              <a:t>Status </a:t>
            </a:r>
            <a:r>
              <a:rPr spc="25" dirty="0">
                <a:solidFill>
                  <a:srgbClr val="005073"/>
                </a:solidFill>
              </a:rPr>
              <a:t>Codes: </a:t>
            </a:r>
            <a:r>
              <a:rPr spc="-40" dirty="0">
                <a:solidFill>
                  <a:srgbClr val="005073"/>
                </a:solidFill>
              </a:rPr>
              <a:t>Did </a:t>
            </a:r>
            <a:r>
              <a:rPr spc="10" dirty="0">
                <a:solidFill>
                  <a:srgbClr val="005073"/>
                </a:solidFill>
              </a:rPr>
              <a:t>it</a:t>
            </a:r>
            <a:r>
              <a:rPr spc="335" dirty="0">
                <a:solidFill>
                  <a:srgbClr val="005073"/>
                </a:solidFill>
              </a:rPr>
              <a:t> </a:t>
            </a:r>
            <a:r>
              <a:rPr spc="5" dirty="0">
                <a:solidFill>
                  <a:srgbClr val="005073"/>
                </a:solidFill>
              </a:rPr>
              <a:t>work?</a:t>
            </a:r>
          </a:p>
        </p:txBody>
      </p:sp>
    </p:spTree>
    <p:extLst>
      <p:ext uri="{BB962C8B-B14F-4D97-AF65-F5344CB8AC3E}">
        <p14:creationId xmlns:p14="http://schemas.microsoft.com/office/powerpoint/2010/main" val="39845403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27062" y="1790700"/>
          <a:ext cx="11039538" cy="2044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8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7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5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Header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38100">
                      <a:solidFill>
                        <a:srgbClr val="005073"/>
                      </a:solidFill>
                      <a:prstDash val="solid"/>
                    </a:lnB>
                    <a:solidFill>
                      <a:srgbClr val="00BBEB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-5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Example</a:t>
                      </a:r>
                      <a:r>
                        <a:rPr sz="1850" spc="-65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-15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Value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38100">
                      <a:solidFill>
                        <a:srgbClr val="005073"/>
                      </a:solidFill>
                      <a:prstDash val="solid"/>
                    </a:lnB>
                    <a:solidFill>
                      <a:srgbClr val="00BBEB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15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Purpose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38100">
                      <a:solidFill>
                        <a:srgbClr val="005073"/>
                      </a:solidFill>
                      <a:prstDash val="solid"/>
                    </a:lnB>
                    <a:solidFill>
                      <a:srgbClr val="00B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50" spc="5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Content-Type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381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5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application/json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381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5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Specify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the format </a:t>
                      </a:r>
                      <a:r>
                        <a:rPr sz="1850" spc="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of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the </a:t>
                      </a:r>
                      <a:r>
                        <a:rPr sz="185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sz="1850" spc="-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in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1850" spc="1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body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381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5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Accept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application/json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Specify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the requested format for</a:t>
                      </a:r>
                      <a:r>
                        <a:rPr sz="1850" spc="9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returned</a:t>
                      </a:r>
                      <a:endParaRPr sz="1850">
                        <a:latin typeface="Arial"/>
                        <a:cs typeface="Arial"/>
                      </a:endParaRPr>
                    </a:p>
                    <a:p>
                      <a:pPr marL="863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5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data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50" spc="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Authorization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5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Basic</a:t>
                      </a:r>
                      <a:r>
                        <a:rPr sz="1850" spc="-5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dmFncmFudDp2YWdyYW50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50" spc="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Provide </a:t>
                      </a:r>
                      <a:r>
                        <a:rPr sz="1850" spc="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credentials </a:t>
                      </a:r>
                      <a:r>
                        <a:rPr sz="1850" spc="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to </a:t>
                      </a:r>
                      <a:r>
                        <a:rPr sz="1850" spc="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authorize </a:t>
                      </a:r>
                      <a:r>
                        <a:rPr sz="1850" spc="-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50" spc="1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request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5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Date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50" spc="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Tue, </a:t>
                      </a:r>
                      <a:r>
                        <a:rPr sz="1850" spc="10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25 </a:t>
                      </a:r>
                      <a:r>
                        <a:rPr sz="185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Jul </a:t>
                      </a:r>
                      <a:r>
                        <a:rPr sz="1850" spc="10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2017 </a:t>
                      </a:r>
                      <a:r>
                        <a:rPr sz="1850" spc="7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19:26:00</a:t>
                      </a:r>
                      <a:r>
                        <a:rPr sz="1850" spc="-3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-2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GMT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50" spc="-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Date </a:t>
                      </a:r>
                      <a:r>
                        <a:rPr sz="185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and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time </a:t>
                      </a:r>
                      <a:r>
                        <a:rPr sz="1850" spc="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of </a:t>
                      </a:r>
                      <a:r>
                        <a:rPr sz="185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1850" spc="7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message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684085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005073"/>
                </a:solidFill>
              </a:rPr>
              <a:t>Headers: </a:t>
            </a:r>
            <a:r>
              <a:rPr spc="-40" dirty="0">
                <a:solidFill>
                  <a:srgbClr val="005073"/>
                </a:solidFill>
              </a:rPr>
              <a:t>Details </a:t>
            </a:r>
            <a:r>
              <a:rPr spc="-15" dirty="0">
                <a:solidFill>
                  <a:srgbClr val="005073"/>
                </a:solidFill>
              </a:rPr>
              <a:t>and</a:t>
            </a:r>
            <a:r>
              <a:rPr spc="150" dirty="0">
                <a:solidFill>
                  <a:srgbClr val="005073"/>
                </a:solidFill>
              </a:rPr>
              <a:t> </a:t>
            </a:r>
            <a:r>
              <a:rPr spc="90" dirty="0">
                <a:solidFill>
                  <a:srgbClr val="005073"/>
                </a:solidFill>
              </a:rPr>
              <a:t>meta-data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2419" y="4076560"/>
            <a:ext cx="8373745" cy="143256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238125" marR="0" lvl="0" indent="-225425" algn="l" defTabSz="914400" rtl="0" eaLnBrk="1" fontAlgn="auto" latinLnBrk="0" hangingPunct="1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5073"/>
              </a:buClr>
              <a:buSzPct val="90000"/>
              <a:buFontTx/>
              <a:buChar char="•"/>
              <a:tabLst>
                <a:tab pos="238125" algn="l"/>
                <a:tab pos="23876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Used </a:t>
            </a:r>
            <a:r>
              <a:rPr kumimoji="0" sz="20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pass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information </a:t>
            </a: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between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client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2000" b="0" i="0" u="none" strike="noStrike" kern="1200" cap="none" spc="3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server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38125" marR="0" lvl="0" indent="-225425" algn="l" defTabSz="914400" rtl="0" eaLnBrk="1" fontAlgn="auto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5073"/>
              </a:buClr>
              <a:buSzPct val="90000"/>
              <a:buFontTx/>
              <a:buChar char="•"/>
              <a:tabLst>
                <a:tab pos="238125" algn="l"/>
                <a:tab pos="238760" algn="l"/>
              </a:tabLst>
              <a:defRPr/>
            </a:pP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Included 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both 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REQUEST 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RESPONSE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38125" marR="0" lvl="0" indent="-225425" algn="l" defTabSz="914400" rtl="0" eaLnBrk="1" fontAlgn="auto" latinLnBrk="0" hangingPunct="1">
              <a:lnSpc>
                <a:spcPct val="100000"/>
              </a:lnSpc>
              <a:spcBef>
                <a:spcPts val="1275"/>
              </a:spcBef>
              <a:spcAft>
                <a:spcPts val="0"/>
              </a:spcAft>
              <a:buClr>
                <a:srgbClr val="005073"/>
              </a:buClr>
              <a:buSzPct val="90000"/>
              <a:buFontTx/>
              <a:buChar char="•"/>
              <a:tabLst>
                <a:tab pos="238125" algn="l"/>
                <a:tab pos="238760" algn="l"/>
              </a:tabLst>
              <a:defRPr/>
            </a:pP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Some 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APIs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will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 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custom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headers </a:t>
            </a: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authentication 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 </a:t>
            </a:r>
            <a:r>
              <a:rPr kumimoji="0" sz="2000" b="0" i="0" u="none" strike="noStrike" kern="1200" cap="none" spc="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other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purpose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44131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774903" y="1452981"/>
            <a:ext cx="5019040" cy="3141345"/>
          </a:xfrm>
          <a:prstGeom prst="rect">
            <a:avLst/>
          </a:prstGeom>
        </p:spPr>
        <p:txBody>
          <a:bodyPr vert="horz" wrap="square" lIns="0" tIns="184785" rIns="0" bIns="0" rtlCol="0">
            <a:spAutoFit/>
          </a:bodyPr>
          <a:lstStyle/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45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Contained </a:t>
            </a:r>
            <a:r>
              <a:rPr kumimoji="0" sz="265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26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body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ts val="3100"/>
              </a:lnSpc>
              <a:spcBef>
                <a:spcPts val="135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POST, PUT, </a:t>
            </a:r>
            <a:r>
              <a:rPr kumimoji="0" sz="2650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PATCH</a:t>
            </a:r>
            <a:r>
              <a:rPr kumimoji="0" sz="2650" b="0" i="0" u="none" strike="noStrike" kern="1200" cap="none" spc="3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requests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typically </a:t>
            </a: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include</a:t>
            </a:r>
            <a:r>
              <a:rPr kumimoji="0" sz="2650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8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1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GET 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responses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will </a:t>
            </a: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include</a:t>
            </a:r>
            <a:r>
              <a:rPr kumimoji="0" sz="2650" b="0" i="0" u="none" strike="noStrike" kern="1200" cap="none" spc="-1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5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Format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typically </a:t>
            </a:r>
            <a:r>
              <a:rPr kumimoji="0" sz="26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JSON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</a:t>
            </a:r>
            <a:r>
              <a:rPr kumimoji="0" sz="2650" b="0" i="0" u="none" strike="noStrike" kern="1200" cap="none" spc="2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XML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60416"/>
              <a:buFontTx/>
              <a:buChar char="•"/>
              <a:tabLst>
                <a:tab pos="320675" algn="l"/>
              </a:tabLst>
              <a:defRPr/>
            </a:pP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Check </a:t>
            </a:r>
            <a:r>
              <a:rPr kumimoji="0" sz="2400" b="0" i="0" u="none" strike="noStrike" kern="1200" cap="none" spc="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“Content-Type”</a:t>
            </a:r>
            <a:r>
              <a:rPr kumimoji="0" sz="2400" b="0" i="0" u="none" strike="noStrike" kern="1200" cap="none" spc="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header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39840" y="1609344"/>
            <a:ext cx="5181600" cy="4109085"/>
          </a:xfrm>
          <a:prstGeom prst="rect">
            <a:avLst/>
          </a:prstGeom>
          <a:solidFill>
            <a:srgbClr val="282828"/>
          </a:solidFill>
        </p:spPr>
        <p:txBody>
          <a:bodyPr vert="horz" wrap="square" lIns="0" tIns="4445" rIns="0" bIns="0" rtlCol="0">
            <a:spAutoFit/>
          </a:bodyPr>
          <a:lstStyle/>
          <a:p>
            <a:pPr marL="234315" marR="0" lvl="0" indent="0" algn="l" defTabSz="914400" rtl="0" eaLnBrk="1" fontAlgn="auto" latinLnBrk="0" hangingPunct="1">
              <a:lnSpc>
                <a:spcPts val="234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843915" marR="824865" lvl="0" indent="0" algn="l" defTabSz="914400" rtl="0" eaLnBrk="1" fontAlgn="auto" latinLnBrk="0" hangingPunct="1">
              <a:lnSpc>
                <a:spcPts val="228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'title': 'Hamlet',  'author':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'Shakespeare'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34315" marR="0" lvl="0" indent="0" algn="l" defTabSz="914400" rtl="0" eaLnBrk="1" fontAlgn="auto" latinLnBrk="0" hangingPunct="1">
              <a:lnSpc>
                <a:spcPts val="22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616394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073"/>
                </a:solidFill>
              </a:rPr>
              <a:t>Data: </a:t>
            </a:r>
            <a:r>
              <a:rPr spc="0" dirty="0">
                <a:solidFill>
                  <a:srgbClr val="005073"/>
                </a:solidFill>
              </a:rPr>
              <a:t>Sending </a:t>
            </a:r>
            <a:r>
              <a:rPr spc="-10" dirty="0">
                <a:solidFill>
                  <a:srgbClr val="005073"/>
                </a:solidFill>
              </a:rPr>
              <a:t>and</a:t>
            </a:r>
            <a:r>
              <a:rPr spc="150" dirty="0">
                <a:solidFill>
                  <a:srgbClr val="005073"/>
                </a:solidFill>
              </a:rPr>
              <a:t> </a:t>
            </a:r>
            <a:r>
              <a:rPr spc="-25" dirty="0">
                <a:solidFill>
                  <a:srgbClr val="005073"/>
                </a:solidFill>
              </a:rPr>
              <a:t>Receiving</a:t>
            </a:r>
          </a:p>
        </p:txBody>
      </p:sp>
    </p:spTree>
    <p:extLst>
      <p:ext uri="{BB962C8B-B14F-4D97-AF65-F5344CB8AC3E}">
        <p14:creationId xmlns:p14="http://schemas.microsoft.com/office/powerpoint/2010/main" val="41174395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771550" y="1272413"/>
            <a:ext cx="10413365" cy="485902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70"/>
              </a:spcBef>
              <a:spcAft>
                <a:spcPts val="0"/>
              </a:spcAft>
              <a:buClrTx/>
              <a:buSzPct val="79166"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None: the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 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API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resource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public,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anybody can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place</a:t>
            </a:r>
            <a:r>
              <a:rPr kumimoji="0" sz="2400" b="0" i="0" u="none" strike="noStrike" kern="1200" cap="none" spc="50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call.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1300" marR="0" lvl="0" indent="-228600" algn="l" defTabSz="914400" rtl="0" eaLnBrk="1" fontAlgn="auto" latinLnBrk="0" hangingPunct="1">
              <a:lnSpc>
                <a:spcPts val="2810"/>
              </a:lnSpc>
              <a:spcBef>
                <a:spcPts val="1370"/>
              </a:spcBef>
              <a:spcAft>
                <a:spcPts val="0"/>
              </a:spcAft>
              <a:buClrTx/>
              <a:buSzPct val="79166"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Basic 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HTTP: 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username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password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passed </a:t>
            </a:r>
            <a:r>
              <a:rPr kumimoji="0" sz="240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server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0665" marR="0" lvl="0" indent="0" algn="l" defTabSz="914400" rtl="0" eaLnBrk="1" fontAlgn="auto" latinLnBrk="0" hangingPunct="1">
              <a:lnSpc>
                <a:spcPts val="28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encoded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string.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45465" marR="0" lvl="1" indent="-219075" algn="l" defTabSz="914400" rtl="0" eaLnBrk="1" fontAlgn="auto" latinLnBrk="0" hangingPunct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Tx/>
              <a:buSzPct val="80000"/>
              <a:buFontTx/>
              <a:buChar char="•"/>
              <a:tabLst>
                <a:tab pos="545465" algn="l"/>
                <a:tab pos="546100" algn="l"/>
              </a:tabLst>
              <a:defRPr/>
            </a:pP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Authorization: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Basic</a:t>
            </a:r>
            <a:r>
              <a:rPr kumimoji="0" sz="2000" b="0" i="0" u="none" strike="noStrike" kern="1200" cap="none" spc="20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ENCODEDSTRING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1300" marR="0" lvl="0" indent="-228600" algn="l" defTabSz="914400" rtl="0" eaLnBrk="1" fontAlgn="auto" latinLnBrk="0" hangingPunct="1">
              <a:lnSpc>
                <a:spcPts val="2810"/>
              </a:lnSpc>
              <a:spcBef>
                <a:spcPts val="1350"/>
              </a:spcBef>
              <a:spcAft>
                <a:spcPts val="0"/>
              </a:spcAft>
              <a:buClrTx/>
              <a:buSzPct val="79166"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Token: 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24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secret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generally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retrieved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 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API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developer</a:t>
            </a:r>
            <a:r>
              <a:rPr kumimoji="0" sz="2400" b="0" i="0" u="none" strike="noStrike" kern="1200" cap="none" spc="5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portal.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0665" marR="0" lvl="0" indent="0" algn="l" defTabSz="914400" rtl="0" eaLnBrk="1" fontAlgn="auto" latinLnBrk="0" hangingPunct="1">
              <a:lnSpc>
                <a:spcPts val="28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Keyword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(ie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token)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API</a:t>
            </a:r>
            <a:r>
              <a:rPr kumimoji="0" sz="2400" b="0" i="0" u="none" strike="noStrike" kern="1200" cap="none" spc="2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dependent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45465" marR="0" lvl="1" indent="-219075" algn="l" defTabSz="914400" rtl="0" eaLnBrk="1" fontAlgn="auto" latinLnBrk="0" hangingPunct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Tx/>
              <a:buSzPct val="80000"/>
              <a:buFontTx/>
              <a:buChar char="•"/>
              <a:tabLst>
                <a:tab pos="545465" algn="l"/>
                <a:tab pos="54610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Authorization: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Token</a:t>
            </a:r>
            <a:r>
              <a:rPr kumimoji="0" sz="2000" b="0" i="0" u="none" strike="noStrike" kern="1200" cap="none" spc="1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aikasf8adf9asd9akasdf0asd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1300" marR="0" lvl="0" indent="-228600" algn="l" defTabSz="914400" rtl="0" eaLnBrk="1" fontAlgn="auto" latinLnBrk="0" hangingPunct="1">
              <a:lnSpc>
                <a:spcPts val="2810"/>
              </a:lnSpc>
              <a:spcBef>
                <a:spcPts val="1375"/>
              </a:spcBef>
              <a:spcAft>
                <a:spcPts val="0"/>
              </a:spcAft>
              <a:buClrTx/>
              <a:buSzPct val="79166"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OAuth: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Standard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framework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24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flow </a:t>
            </a:r>
            <a:r>
              <a:rPr kumimoji="0" sz="240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retrieve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access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token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</a:t>
            </a:r>
            <a:r>
              <a:rPr kumimoji="0" sz="2400" b="0" i="0" u="none" strike="noStrike" kern="1200" cap="none" spc="6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0665" marR="0" lvl="0" indent="0" algn="l" defTabSz="914400" rtl="0" eaLnBrk="1" fontAlgn="auto" latinLnBrk="0" hangingPunct="1">
              <a:lnSpc>
                <a:spcPts val="28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Identity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Provider.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45465" marR="0" lvl="1" indent="-219075" algn="l" defTabSz="914400" rtl="0" eaLnBrk="1" fontAlgn="auto" latinLnBrk="0" hangingPunct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Tx/>
              <a:buSzPct val="80000"/>
              <a:buFontTx/>
              <a:buChar char="•"/>
              <a:tabLst>
                <a:tab pos="545465" algn="l"/>
                <a:tab pos="546100" algn="l"/>
              </a:tabLst>
              <a:defRPr/>
            </a:pP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Authorization: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Bearer</a:t>
            </a:r>
            <a:r>
              <a:rPr kumimoji="0" sz="2000" b="0" i="0" u="none" strike="noStrike" kern="1200" cap="none" spc="2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8a9af9adadf0asdf0adfa0af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Pct val="79166"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Authorization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 </a:t>
            </a:r>
            <a:r>
              <a:rPr kumimoji="0" sz="240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</a:t>
            </a: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short-lived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require refreshing </a:t>
            </a:r>
            <a:r>
              <a:rPr kumimoji="0" sz="24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2400" b="0" i="0" u="none" strike="noStrike" kern="1200" cap="none" spc="3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tokens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7176134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>
                <a:solidFill>
                  <a:srgbClr val="005073"/>
                </a:solidFill>
              </a:rPr>
              <a:t>HTTP </a:t>
            </a:r>
            <a:r>
              <a:rPr spc="0" dirty="0">
                <a:solidFill>
                  <a:srgbClr val="005073"/>
                </a:solidFill>
              </a:rPr>
              <a:t>Authentication </a:t>
            </a:r>
            <a:r>
              <a:rPr spc="-15" dirty="0">
                <a:solidFill>
                  <a:srgbClr val="005073"/>
                </a:solidFill>
              </a:rPr>
              <a:t>and</a:t>
            </a:r>
            <a:r>
              <a:rPr spc="310" dirty="0">
                <a:solidFill>
                  <a:srgbClr val="005073"/>
                </a:solidFill>
              </a:rPr>
              <a:t> </a:t>
            </a:r>
            <a:r>
              <a:rPr spc="5" dirty="0">
                <a:solidFill>
                  <a:srgbClr val="005073"/>
                </a:solidFill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6985962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4903" y="1550450"/>
            <a:ext cx="4805045" cy="44456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58333"/>
              <a:buFontTx/>
              <a:buChar char="•"/>
              <a:tabLst>
                <a:tab pos="168275" algn="l"/>
              </a:tabLst>
              <a:defRPr/>
            </a:pP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curl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Tx/>
              <a:buSzPct val="60000"/>
              <a:buFontTx/>
              <a:buChar char="•"/>
              <a:tabLst>
                <a:tab pos="320675" algn="l"/>
              </a:tabLst>
              <a:defRPr/>
            </a:pP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Linux 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command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line</a:t>
            </a:r>
            <a:r>
              <a:rPr kumimoji="0" sz="2000" b="0" i="0" u="none" strike="noStrike" kern="1200" cap="none" spc="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75"/>
              </a:spcBef>
              <a:spcAft>
                <a:spcPts val="0"/>
              </a:spcAft>
              <a:buClrTx/>
              <a:buSzPct val="60416"/>
              <a:buFontTx/>
              <a:buChar char="•"/>
              <a:tabLst>
                <a:tab pos="168275" algn="l"/>
              </a:tabLst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Postman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Tx/>
              <a:buSzPct val="60000"/>
              <a:buFontTx/>
              <a:buChar char="•"/>
              <a:tabLst>
                <a:tab pos="320675" algn="l"/>
              </a:tabLst>
              <a:defRPr/>
            </a:pP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Chrome </a:t>
            </a: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browser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plugin and</a:t>
            </a:r>
            <a:r>
              <a:rPr kumimoji="0" sz="2000" b="0" i="0" u="none" strike="noStrike" kern="1200" cap="none" spc="2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Pct val="60416"/>
              <a:buFontTx/>
              <a:buChar char="•"/>
              <a:tabLst>
                <a:tab pos="168275" algn="l"/>
              </a:tabLst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Requests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Tx/>
              <a:buSzPct val="60000"/>
              <a:buFontTx/>
              <a:buChar char="•"/>
              <a:tabLst>
                <a:tab pos="320675" algn="l"/>
              </a:tabLst>
              <a:defRPr/>
            </a:pP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Python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library </a:t>
            </a: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r>
              <a:rPr kumimoji="0" sz="200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scripting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Tx/>
              <a:buSzPct val="58333"/>
              <a:buFontTx/>
              <a:buChar char="•"/>
              <a:tabLst>
                <a:tab pos="168275" algn="l"/>
              </a:tabLst>
              <a:defRPr/>
            </a:pP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Swagger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Tx/>
              <a:buSzPct val="60000"/>
              <a:buFontTx/>
              <a:buChar char="•"/>
              <a:tabLst>
                <a:tab pos="320675" algn="l"/>
              </a:tabLst>
              <a:defRPr/>
            </a:pP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Dynamic </a:t>
            </a:r>
            <a:r>
              <a:rPr kumimoji="0" sz="2000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API</a:t>
            </a:r>
            <a:r>
              <a:rPr kumimoji="0" sz="2000" b="0" i="0" u="none" strike="noStrike" kern="1200" cap="none" spc="10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Documentation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Pct val="58333"/>
              <a:buFontTx/>
              <a:buChar char="•"/>
              <a:tabLst>
                <a:tab pos="168275" algn="l"/>
              </a:tabLst>
              <a:defRPr/>
            </a:pP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Browser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Developer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Tools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Tx/>
              <a:buSzPct val="60000"/>
              <a:buFontTx/>
              <a:buChar char="•"/>
              <a:tabLst>
                <a:tab pos="320675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View 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traffic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details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within</a:t>
            </a:r>
            <a:r>
              <a:rPr kumimoji="0" sz="2000" b="0" i="0" u="none" strike="noStrike" kern="1200" cap="none" spc="30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browser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896874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>
                <a:solidFill>
                  <a:srgbClr val="005073"/>
                </a:solidFill>
              </a:rPr>
              <a:t>Many </a:t>
            </a:r>
            <a:r>
              <a:rPr spc="-5" dirty="0">
                <a:solidFill>
                  <a:srgbClr val="005073"/>
                </a:solidFill>
              </a:rPr>
              <a:t>Options </a:t>
            </a:r>
            <a:r>
              <a:rPr spc="50" dirty="0">
                <a:solidFill>
                  <a:srgbClr val="005073"/>
                </a:solidFill>
              </a:rPr>
              <a:t>for </a:t>
            </a:r>
            <a:r>
              <a:rPr spc="0" dirty="0">
                <a:solidFill>
                  <a:srgbClr val="005073"/>
                </a:solidFill>
              </a:rPr>
              <a:t>Working </a:t>
            </a:r>
            <a:r>
              <a:rPr spc="40" dirty="0">
                <a:solidFill>
                  <a:srgbClr val="005073"/>
                </a:solidFill>
              </a:rPr>
              <a:t>with </a:t>
            </a:r>
            <a:r>
              <a:rPr spc="-240" dirty="0">
                <a:solidFill>
                  <a:srgbClr val="005073"/>
                </a:solidFill>
              </a:rPr>
              <a:t>REST</a:t>
            </a:r>
            <a:r>
              <a:rPr spc="325" dirty="0">
                <a:solidFill>
                  <a:srgbClr val="005073"/>
                </a:solidFill>
              </a:rPr>
              <a:t> </a:t>
            </a:r>
            <a:r>
              <a:rPr spc="-105" dirty="0">
                <a:solidFill>
                  <a:srgbClr val="005073"/>
                </a:solidFill>
              </a:rPr>
              <a:t>APIs</a:t>
            </a:r>
          </a:p>
        </p:txBody>
      </p:sp>
      <p:sp>
        <p:nvSpPr>
          <p:cNvPr id="4" name="object 4"/>
          <p:cNvSpPr/>
          <p:nvPr/>
        </p:nvSpPr>
        <p:spPr>
          <a:xfrm>
            <a:off x="6812280" y="1429511"/>
            <a:ext cx="4593335" cy="3953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91784" y="3118104"/>
            <a:ext cx="4806696" cy="2868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7695160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627" y="6355181"/>
            <a:ext cx="264795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</a:t>
            </a:r>
            <a:r>
              <a:rPr kumimoji="0" sz="800" b="0" i="0" u="none" strike="noStrike" kern="1200" cap="none" spc="-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46234" y="6355181"/>
            <a:ext cx="90106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</a:t>
            </a:r>
            <a:r>
              <a:rPr kumimoji="0" sz="800" b="0" i="0" u="none" strike="noStrike" kern="1200" cap="none" spc="114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0183" y="1280160"/>
            <a:ext cx="11000740" cy="4785360"/>
          </a:xfrm>
          <a:custGeom>
            <a:avLst/>
            <a:gdLst/>
            <a:ahLst/>
            <a:cxnLst/>
            <a:rect l="l" t="t" r="r" b="b"/>
            <a:pathLst>
              <a:path w="11000740" h="4785360">
                <a:moveTo>
                  <a:pt x="0" y="4785360"/>
                </a:moveTo>
                <a:lnTo>
                  <a:pt x="11000232" y="4785360"/>
                </a:lnTo>
                <a:lnTo>
                  <a:pt x="11000232" y="0"/>
                </a:lnTo>
                <a:lnTo>
                  <a:pt x="0" y="0"/>
                </a:lnTo>
                <a:lnTo>
                  <a:pt x="0" y="478536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0351" y="1286636"/>
            <a:ext cx="7047230" cy="34823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DevNet$ curl</a:t>
            </a:r>
            <a:r>
              <a:rPr kumimoji="0" sz="14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https://api.icndb.com/jokes/random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ts val="1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39420" marR="4676775" lvl="0" indent="0" algn="l" defTabSz="914400" rtl="0" eaLnBrk="1" fontAlgn="auto" latinLnBrk="0" hangingPunct="1">
              <a:lnSpc>
                <a:spcPts val="1610"/>
              </a:lnSpc>
              <a:spcBef>
                <a:spcPts val="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"type":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"success",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"value":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866140" marR="0" lvl="0" indent="0" algn="l" defTabSz="914400" rtl="0" eaLnBrk="1" fontAlgn="auto" latinLnBrk="0" hangingPunct="1">
              <a:lnSpc>
                <a:spcPts val="15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"id":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201,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866140" marR="5080" lvl="0" indent="0" algn="l" defTabSz="914400" rtl="0" eaLnBrk="1" fontAlgn="auto" latinLnBrk="0" hangingPunct="1">
              <a:lnSpc>
                <a:spcPts val="158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"joke":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"Chuck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Norris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was what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Willis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was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talkin'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about.", 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"categories":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[]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39420" marR="0" lvl="0" indent="0" algn="l" defTabSz="914400" rtl="0" eaLnBrk="1" fontAlgn="auto" latinLnBrk="0" hangingPunct="1">
              <a:lnSpc>
                <a:spcPts val="15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16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DevNet$ curl</a:t>
            </a:r>
            <a:r>
              <a:rPr kumimoji="0" sz="14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https://api.icndb.com/jokes/random?limitTo=nerdy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ts val="1645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39420" marR="0" lvl="0" indent="0" algn="l" defTabSz="914400" rtl="0" eaLnBrk="1" fontAlgn="auto" latinLnBrk="0" hangingPunct="1">
              <a:lnSpc>
                <a:spcPts val="15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"type":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"success",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39420" marR="0" lvl="0" indent="0" algn="l" defTabSz="914400" rtl="0" eaLnBrk="1" fontAlgn="auto" latinLnBrk="0" hangingPunct="1">
              <a:lnSpc>
                <a:spcPts val="15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"value":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866140" marR="0" lvl="0" indent="0" algn="l" defTabSz="914400" rtl="0" eaLnBrk="1" fontAlgn="auto" latinLnBrk="0" hangingPunct="1">
              <a:lnSpc>
                <a:spcPts val="16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"id":</a:t>
            </a:r>
            <a:r>
              <a:rPr kumimoji="0" sz="14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537,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765045" y="4774708"/>
          <a:ext cx="9615859" cy="3867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5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71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85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14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13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497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31750">
                        <a:lnSpc>
                          <a:spcPts val="144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"joke":</a:t>
                      </a:r>
                      <a:r>
                        <a:rPr sz="1400" spc="-8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"Each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144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hair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1440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in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1440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Chuck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144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Norris's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1440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beard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144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contributes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1440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to</a:t>
                      </a:r>
                      <a:r>
                        <a:rPr sz="1400" spc="-1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make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1440"/>
                        </a:lnSpc>
                      </a:pPr>
                      <a:r>
                        <a:rPr sz="1400" spc="-1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the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world's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largest</a:t>
                      </a:r>
                      <a:r>
                        <a:rPr sz="1400" spc="-8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DDOS.",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31750">
                        <a:lnSpc>
                          <a:spcPts val="145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"categories":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1455"/>
                        </a:lnSpc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210816" y="5137480"/>
            <a:ext cx="76898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y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84095" y="5342382"/>
            <a:ext cx="13208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7122" y="5543499"/>
            <a:ext cx="13208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0351" y="5747715"/>
            <a:ext cx="13208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28816" y="5209032"/>
            <a:ext cx="5181600" cy="1374775"/>
          </a:xfrm>
          <a:custGeom>
            <a:avLst/>
            <a:gdLst/>
            <a:ahLst/>
            <a:cxnLst/>
            <a:rect l="l" t="t" r="r" b="b"/>
            <a:pathLst>
              <a:path w="5181600" h="1374775">
                <a:moveTo>
                  <a:pt x="0" y="1374648"/>
                </a:moveTo>
                <a:lnTo>
                  <a:pt x="5181600" y="1374648"/>
                </a:lnTo>
                <a:lnTo>
                  <a:pt x="5181600" y="0"/>
                </a:lnTo>
                <a:lnTo>
                  <a:pt x="0" y="0"/>
                </a:lnTo>
                <a:lnTo>
                  <a:pt x="0" y="1374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94475" y="5049366"/>
            <a:ext cx="3244215" cy="98996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68275" marR="0" lvl="0" indent="-155575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82828"/>
              </a:buClr>
              <a:buSzPct val="60000"/>
              <a:buFontTx/>
              <a:buChar char="•"/>
              <a:tabLst>
                <a:tab pos="168910" algn="l"/>
              </a:tabLst>
              <a:defRPr/>
            </a:pPr>
            <a:r>
              <a:rPr kumimoji="0" sz="2000" b="0" i="0" u="sng" strike="noStrike" kern="1200" cap="none" spc="5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http://www.icndb.com/api/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8275" marR="0" lvl="0" indent="-155575" algn="l" defTabSz="914400" rtl="0" eaLnBrk="1" fontAlgn="auto" latinLnBrk="0" hangingPunct="1">
              <a:lnSpc>
                <a:spcPct val="100000"/>
              </a:lnSpc>
              <a:spcBef>
                <a:spcPts val="1395"/>
              </a:spcBef>
              <a:spcAft>
                <a:spcPts val="0"/>
              </a:spcAft>
              <a:buClrTx/>
              <a:buSzPct val="60000"/>
              <a:buFontTx/>
              <a:buChar char="•"/>
              <a:tabLst>
                <a:tab pos="16891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 authentication</a:t>
            </a:r>
            <a:r>
              <a:rPr kumimoji="0" sz="2000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needed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94475" y="6188760"/>
            <a:ext cx="470789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8275" marR="0" lvl="0" indent="-155575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Pct val="60000"/>
              <a:buFontTx/>
              <a:buChar char="•"/>
              <a:tabLst>
                <a:tab pos="168910" algn="l"/>
              </a:tabLst>
              <a:defRPr/>
            </a:pP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Well </a:t>
            </a: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constructed </a:t>
            </a:r>
            <a:r>
              <a:rPr kumimoji="0" sz="2000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API 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many</a:t>
            </a:r>
            <a:r>
              <a:rPr kumimoji="0" sz="2000" b="0" i="0" u="none" strike="noStrike" kern="1200" cap="none" spc="3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options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764794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>
                <a:solidFill>
                  <a:srgbClr val="005073"/>
                </a:solidFill>
              </a:rPr>
              <a:t>The </a:t>
            </a:r>
            <a:r>
              <a:rPr dirty="0">
                <a:solidFill>
                  <a:srgbClr val="005073"/>
                </a:solidFill>
              </a:rPr>
              <a:t>Internet Chuck </a:t>
            </a:r>
            <a:r>
              <a:rPr spc="-10" dirty="0">
                <a:solidFill>
                  <a:srgbClr val="005073"/>
                </a:solidFill>
              </a:rPr>
              <a:t>Norris</a:t>
            </a:r>
            <a:r>
              <a:rPr spc="335" dirty="0">
                <a:solidFill>
                  <a:srgbClr val="005073"/>
                </a:solidFill>
              </a:rPr>
              <a:t> </a:t>
            </a:r>
            <a:r>
              <a:rPr spc="-35" dirty="0">
                <a:solidFill>
                  <a:srgbClr val="005073"/>
                </a:solidFill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442384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9327" y="6367881"/>
            <a:ext cx="3615690" cy="13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50"/>
              </a:lnSpc>
            </a:pPr>
            <a:r>
              <a:rPr sz="800" spc="80" dirty="0">
                <a:solidFill>
                  <a:srgbClr val="A6A6A6"/>
                </a:solidFill>
                <a:latin typeface="Arial"/>
                <a:cs typeface="Arial"/>
              </a:rPr>
              <a:t>© </a:t>
            </a:r>
            <a:r>
              <a:rPr sz="800" spc="40" dirty="0">
                <a:solidFill>
                  <a:srgbClr val="A6A6A6"/>
                </a:solidFill>
                <a:latin typeface="Arial"/>
                <a:cs typeface="Arial"/>
              </a:rPr>
              <a:t>2017  </a:t>
            </a:r>
            <a:r>
              <a:rPr sz="800" spc="10" dirty="0">
                <a:solidFill>
                  <a:srgbClr val="A6A6A6"/>
                </a:solidFill>
                <a:latin typeface="Arial"/>
                <a:cs typeface="Arial"/>
              </a:rPr>
              <a:t>Cisco </a:t>
            </a:r>
            <a:r>
              <a:rPr sz="800" spc="15" dirty="0">
                <a:solidFill>
                  <a:srgbClr val="A6A6A6"/>
                </a:solidFill>
                <a:latin typeface="Arial"/>
                <a:cs typeface="Arial"/>
              </a:rPr>
              <a:t>and/or  </a:t>
            </a:r>
            <a:r>
              <a:rPr sz="800" spc="5" dirty="0">
                <a:solidFill>
                  <a:srgbClr val="A6A6A6"/>
                </a:solidFill>
                <a:latin typeface="Arial"/>
                <a:cs typeface="Arial"/>
              </a:rPr>
              <a:t>its affiliates.  </a:t>
            </a:r>
            <a:r>
              <a:rPr sz="800" dirty="0">
                <a:solidFill>
                  <a:srgbClr val="A6A6A6"/>
                </a:solidFill>
                <a:latin typeface="Arial"/>
                <a:cs typeface="Arial"/>
              </a:rPr>
              <a:t>All </a:t>
            </a:r>
            <a:r>
              <a:rPr sz="800" spc="5" dirty="0">
                <a:solidFill>
                  <a:srgbClr val="A6A6A6"/>
                </a:solidFill>
                <a:latin typeface="Arial"/>
                <a:cs typeface="Arial"/>
              </a:rPr>
              <a:t>rights  </a:t>
            </a:r>
            <a:r>
              <a:rPr sz="800" spc="10" dirty="0">
                <a:solidFill>
                  <a:srgbClr val="A6A6A6"/>
                </a:solidFill>
                <a:latin typeface="Arial"/>
                <a:cs typeface="Arial"/>
              </a:rPr>
              <a:t>reserved.    Cisco</a:t>
            </a:r>
            <a:r>
              <a:rPr sz="800" spc="10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800" spc="5" dirty="0">
                <a:solidFill>
                  <a:srgbClr val="A6A6A6"/>
                </a:solidFill>
                <a:latin typeface="Arial"/>
                <a:cs typeface="Arial"/>
              </a:rPr>
              <a:t>Confidential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4085" y="3654628"/>
            <a:ext cx="4272915" cy="962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150" spc="10" dirty="0">
                <a:solidFill>
                  <a:srgbClr val="005073"/>
                </a:solidFill>
                <a:latin typeface="+mj-lt"/>
                <a:cs typeface="Arial"/>
              </a:rPr>
              <a:t>Demo</a:t>
            </a:r>
            <a:r>
              <a:rPr sz="6150" spc="35" dirty="0">
                <a:solidFill>
                  <a:srgbClr val="005073"/>
                </a:solidFill>
                <a:latin typeface="+mj-lt"/>
                <a:cs typeface="Arial"/>
              </a:rPr>
              <a:t> </a:t>
            </a:r>
            <a:r>
              <a:rPr sz="6150" spc="-50" dirty="0">
                <a:solidFill>
                  <a:srgbClr val="005073"/>
                </a:solidFill>
                <a:latin typeface="+mj-lt"/>
                <a:cs typeface="Arial"/>
              </a:rPr>
              <a:t>Time!</a:t>
            </a:r>
            <a:endParaRPr sz="6150" dirty="0">
              <a:latin typeface="+mj-lt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78423" y="1438655"/>
            <a:ext cx="5007864" cy="3883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BF00C-4ECF-1248-84F2-0D8BC21D4FC5}"/>
              </a:ext>
            </a:extLst>
          </p:cNvPr>
          <p:cNvSpPr txBox="1"/>
          <p:nvPr/>
        </p:nvSpPr>
        <p:spPr>
          <a:xfrm>
            <a:off x="634085" y="5137141"/>
            <a:ext cx="10092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lt"/>
              </a:rPr>
              <a:t>curl</a:t>
            </a:r>
          </a:p>
          <a:p>
            <a:r>
              <a:rPr lang="en-US" altLang="zh-CN" dirty="0">
                <a:latin typeface="+mn-lt"/>
              </a:rPr>
              <a:t>postman</a:t>
            </a:r>
          </a:p>
          <a:p>
            <a:r>
              <a:rPr lang="en-US" altLang="zh-CN" dirty="0">
                <a:latin typeface="+mn-lt"/>
              </a:rPr>
              <a:t>requests</a:t>
            </a:r>
            <a:endParaRPr lang="en-C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7911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972502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073"/>
                </a:solidFill>
              </a:rPr>
              <a:t>For </a:t>
            </a:r>
            <a:r>
              <a:rPr spc="-110" dirty="0">
                <a:solidFill>
                  <a:srgbClr val="005073"/>
                </a:solidFill>
              </a:rPr>
              <a:t>a </a:t>
            </a:r>
            <a:r>
              <a:rPr spc="5" dirty="0">
                <a:solidFill>
                  <a:srgbClr val="005073"/>
                </a:solidFill>
              </a:rPr>
              <a:t>long </a:t>
            </a:r>
            <a:r>
              <a:rPr spc="25" dirty="0">
                <a:solidFill>
                  <a:srgbClr val="005073"/>
                </a:solidFill>
              </a:rPr>
              <a:t>time.. </a:t>
            </a:r>
            <a:r>
              <a:rPr spc="-45" dirty="0">
                <a:solidFill>
                  <a:srgbClr val="005073"/>
                </a:solidFill>
              </a:rPr>
              <a:t>Humans </a:t>
            </a:r>
            <a:r>
              <a:rPr spc="75" dirty="0">
                <a:solidFill>
                  <a:srgbClr val="005073"/>
                </a:solidFill>
              </a:rPr>
              <a:t>were </a:t>
            </a:r>
            <a:r>
              <a:rPr spc="30" dirty="0">
                <a:solidFill>
                  <a:srgbClr val="005073"/>
                </a:solidFill>
              </a:rPr>
              <a:t>the </a:t>
            </a:r>
            <a:r>
              <a:rPr spc="-10" dirty="0">
                <a:solidFill>
                  <a:srgbClr val="005073"/>
                </a:solidFill>
              </a:rPr>
              <a:t>only</a:t>
            </a:r>
            <a:r>
              <a:rPr spc="580" dirty="0">
                <a:solidFill>
                  <a:srgbClr val="005073"/>
                </a:solidFill>
              </a:rPr>
              <a:t> </a:t>
            </a:r>
            <a:r>
              <a:rPr dirty="0">
                <a:solidFill>
                  <a:srgbClr val="005073"/>
                </a:solidFill>
              </a:rPr>
              <a:t>users</a:t>
            </a:r>
          </a:p>
        </p:txBody>
      </p:sp>
      <p:sp>
        <p:nvSpPr>
          <p:cNvPr id="3" name="object 3"/>
          <p:cNvSpPr/>
          <p:nvPr/>
        </p:nvSpPr>
        <p:spPr>
          <a:xfrm>
            <a:off x="2767583" y="1429511"/>
            <a:ext cx="6461760" cy="487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018284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403796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70" dirty="0">
                <a:solidFill>
                  <a:srgbClr val="005073"/>
                </a:solidFill>
              </a:rPr>
              <a:t>RESTCONF</a:t>
            </a:r>
            <a:r>
              <a:rPr spc="-10" dirty="0">
                <a:solidFill>
                  <a:srgbClr val="005073"/>
                </a:solidFill>
              </a:rPr>
              <a:t> </a:t>
            </a:r>
            <a:r>
              <a:rPr spc="-40" dirty="0">
                <a:solidFill>
                  <a:srgbClr val="005073"/>
                </a:solidFill>
              </a:rPr>
              <a:t>Details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3275" y="5241112"/>
            <a:ext cx="401066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marR="0" lvl="0" indent="-17018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005073"/>
              </a:buClr>
              <a:buSzPct val="90000"/>
              <a:buFontTx/>
              <a:buChar char="•"/>
              <a:tabLst>
                <a:tab pos="183515" algn="l"/>
              </a:tabLst>
              <a:defRPr/>
            </a:pPr>
            <a:r>
              <a:rPr kumimoji="0" sz="2000" b="0" i="0" u="sng" strike="noStrike" kern="1200" cap="none" spc="35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https://tools.ietf.org/html/rfc8040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3268" y="2488514"/>
            <a:ext cx="4875530" cy="207391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80000"/>
              </a:lnSpc>
              <a:spcBef>
                <a:spcPts val="8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4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“an </a:t>
            </a:r>
            <a:r>
              <a:rPr kumimoji="0" sz="3200" b="0" i="0" u="none" strike="noStrike" kern="1200" cap="none" spc="15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HTTP-based </a:t>
            </a:r>
            <a:r>
              <a:rPr kumimoji="0" sz="3200" b="0" i="0" u="none" strike="noStrike" kern="1200" cap="none" spc="4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protocol  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</a:t>
            </a:r>
            <a:r>
              <a:rPr kumimoji="0" sz="3200" b="0" i="0" u="none" strike="noStrike" kern="1200" cap="none" spc="15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provides </a:t>
            </a:r>
            <a:r>
              <a:rPr kumimoji="0" sz="3200" b="0" i="0" u="none" strike="noStrike" kern="1200" cap="none" spc="-9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 </a:t>
            </a:r>
            <a:r>
              <a:rPr kumimoji="0" sz="3200" b="0" i="0" u="none" strike="noStrike" kern="1200" cap="none" spc="15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programmatic interface </a:t>
            </a:r>
            <a:r>
              <a:rPr kumimoji="0" sz="3200" b="0" i="0" u="none" strike="noStrike" kern="1200" cap="none" spc="4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 </a:t>
            </a:r>
            <a:r>
              <a:rPr kumimoji="0" sz="3200" b="0" i="0" u="none" strike="noStrike" kern="1200" cap="none" spc="15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accessing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</a:t>
            </a:r>
            <a:r>
              <a:rPr kumimoji="0" sz="3200" b="0" i="0" u="none" strike="noStrike" kern="1200" cap="none" spc="25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defined 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 </a:t>
            </a:r>
            <a:r>
              <a:rPr kumimoji="0" sz="3200" b="0" i="0" u="none" strike="noStrike" kern="1200" cap="none" spc="-195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YANG…”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93154" y="2418333"/>
            <a:ext cx="42919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82828"/>
              </a:buClr>
              <a:buSzTx/>
              <a:buFontTx/>
              <a:buChar char="•"/>
              <a:tabLst>
                <a:tab pos="393700" algn="l"/>
                <a:tab pos="394335" algn="l"/>
              </a:tabLst>
              <a:defRPr/>
            </a:pPr>
            <a:r>
              <a:rPr kumimoji="0" sz="2400" b="0" i="0" u="heavy" strike="noStrike" kern="1200" cap="none" spc="-125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RFC </a:t>
            </a:r>
            <a:r>
              <a:rPr kumimoji="0" sz="2400" b="0" i="0" u="heavy" strike="noStrike" kern="1200" cap="none" spc="10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8040</a:t>
            </a:r>
            <a:r>
              <a:rPr kumimoji="0" sz="2400" b="0" i="0" u="none" strike="noStrike" kern="1200" cap="none" spc="10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 </a:t>
            </a:r>
            <a:r>
              <a:rPr kumimoji="0" sz="2400" b="0" i="0" u="none" strike="noStrike" kern="1200" cap="none" spc="4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January</a:t>
            </a:r>
            <a:r>
              <a:rPr kumimoji="0" sz="2400" b="0" i="0" u="none" strike="noStrike" kern="1200" cap="none" spc="-3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10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937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93700" algn="l"/>
                <a:tab pos="394335" algn="l"/>
              </a:tabLst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Uses 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HTTPS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r>
              <a:rPr kumimoji="0" sz="240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transport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937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93700" algn="l"/>
                <a:tab pos="394335" algn="l"/>
              </a:tabLst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Tightly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coupled </a:t>
            </a:r>
            <a:r>
              <a:rPr kumimoji="0" sz="24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2400" b="0" i="0" u="none" strike="noStrike" kern="1200" cap="none" spc="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YANG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93154" y="3882009"/>
            <a:ext cx="3557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93700" algn="l"/>
                <a:tab pos="394335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Provides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JSON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</a:t>
            </a:r>
            <a:r>
              <a:rPr kumimoji="0" sz="240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XML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74534" y="3515690"/>
            <a:ext cx="38614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model</a:t>
            </a:r>
            <a:r>
              <a:rPr kumimoji="0" sz="2400" b="0" i="0" u="none" strike="noStrike" kern="1200" cap="none" spc="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definitions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74534" y="4247464"/>
            <a:ext cx="10585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24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48214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504634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5073"/>
                </a:solidFill>
              </a:rPr>
              <a:t>What </a:t>
            </a:r>
            <a:r>
              <a:rPr spc="5" dirty="0">
                <a:solidFill>
                  <a:srgbClr val="005073"/>
                </a:solidFill>
              </a:rPr>
              <a:t>about</a:t>
            </a:r>
            <a:r>
              <a:rPr spc="50" dirty="0">
                <a:solidFill>
                  <a:srgbClr val="005073"/>
                </a:solidFill>
              </a:rPr>
              <a:t> </a:t>
            </a:r>
            <a:r>
              <a:rPr spc="-140" dirty="0">
                <a:solidFill>
                  <a:srgbClr val="005073"/>
                </a:solidFill>
              </a:rPr>
              <a:t>NETCONF?</a:t>
            </a:r>
          </a:p>
        </p:txBody>
      </p:sp>
      <p:sp>
        <p:nvSpPr>
          <p:cNvPr id="3" name="object 3"/>
          <p:cNvSpPr/>
          <p:nvPr/>
        </p:nvSpPr>
        <p:spPr>
          <a:xfrm>
            <a:off x="1054608" y="1545336"/>
            <a:ext cx="10195560" cy="4099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355313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833755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70" dirty="0">
                <a:solidFill>
                  <a:srgbClr val="005073"/>
                </a:solidFill>
              </a:rPr>
              <a:t>RESTCONF </a:t>
            </a:r>
            <a:r>
              <a:rPr spc="15" dirty="0">
                <a:solidFill>
                  <a:srgbClr val="005073"/>
                </a:solidFill>
              </a:rPr>
              <a:t>Protocol </a:t>
            </a:r>
            <a:r>
              <a:rPr dirty="0">
                <a:solidFill>
                  <a:srgbClr val="005073"/>
                </a:solidFill>
              </a:rPr>
              <a:t>Stack </a:t>
            </a:r>
            <a:r>
              <a:rPr spc="-150" dirty="0">
                <a:solidFill>
                  <a:srgbClr val="005073"/>
                </a:solidFill>
              </a:rPr>
              <a:t>&amp;</a:t>
            </a:r>
            <a:r>
              <a:rPr spc="355" dirty="0">
                <a:solidFill>
                  <a:srgbClr val="005073"/>
                </a:solidFill>
              </a:rPr>
              <a:t> </a:t>
            </a:r>
            <a:r>
              <a:rPr dirty="0">
                <a:solidFill>
                  <a:srgbClr val="005073"/>
                </a:solidFill>
              </a:rPr>
              <a:t>Transport</a:t>
            </a:r>
          </a:p>
        </p:txBody>
      </p:sp>
      <p:sp>
        <p:nvSpPr>
          <p:cNvPr id="3" name="object 3"/>
          <p:cNvSpPr/>
          <p:nvPr/>
        </p:nvSpPr>
        <p:spPr>
          <a:xfrm>
            <a:off x="896111" y="1810511"/>
            <a:ext cx="10512552" cy="3368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411529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550481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005073"/>
                </a:solidFill>
              </a:rPr>
              <a:t>Operations </a:t>
            </a:r>
            <a:r>
              <a:rPr spc="765" dirty="0">
                <a:solidFill>
                  <a:srgbClr val="005073"/>
                </a:solidFill>
              </a:rPr>
              <a:t>- </a:t>
            </a:r>
            <a:r>
              <a:rPr spc="-145" dirty="0">
                <a:solidFill>
                  <a:srgbClr val="005073"/>
                </a:solidFill>
              </a:rPr>
              <a:t>HTTP</a:t>
            </a:r>
            <a:r>
              <a:rPr spc="-625" dirty="0">
                <a:solidFill>
                  <a:srgbClr val="005073"/>
                </a:solidFill>
              </a:rPr>
              <a:t> </a:t>
            </a:r>
            <a:r>
              <a:rPr spc="-150" dirty="0">
                <a:solidFill>
                  <a:srgbClr val="005073"/>
                </a:solidFill>
              </a:rPr>
              <a:t>CRUD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7341" y="1617599"/>
          <a:ext cx="11127359" cy="2870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8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78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500" spc="-105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RESTCONF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38100">
                      <a:solidFill>
                        <a:srgbClr val="005073"/>
                      </a:solidFill>
                      <a:prstDash val="solid"/>
                    </a:lnB>
                    <a:solidFill>
                      <a:srgbClr val="00BBEB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500" spc="-80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NETCONF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38100">
                      <a:solidFill>
                        <a:srgbClr val="005073"/>
                      </a:solidFill>
                      <a:prstDash val="solid"/>
                    </a:lnB>
                    <a:solidFill>
                      <a:srgbClr val="00B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500" spc="-15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GET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381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500" spc="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&lt;get&gt; </a:t>
                      </a:r>
                      <a:r>
                        <a:rPr sz="190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900" spc="-13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500" spc="7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&lt;get-config&gt;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381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500" spc="-7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POST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500" spc="6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&lt;edit-config&gt;</a:t>
                      </a:r>
                      <a:r>
                        <a:rPr sz="2500" spc="-8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(operation="create")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500" spc="-8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PUT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2500" spc="6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&lt;edit-config&gt;</a:t>
                      </a:r>
                      <a:r>
                        <a:rPr sz="250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(operation="create/replace")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2500" spc="-5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PATCH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2500" spc="6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&lt;edit-config&gt;</a:t>
                      </a:r>
                      <a:r>
                        <a:rPr sz="2500" spc="-5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(operation="merge")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2500" spc="-16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DELETE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55879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2500" spc="6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&lt;edit-config&gt;</a:t>
                      </a:r>
                      <a:r>
                        <a:rPr sz="2500" spc="-9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(operation="delete")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5987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774903" y="1452981"/>
            <a:ext cx="5094605" cy="2913380"/>
          </a:xfrm>
          <a:prstGeom prst="rect">
            <a:avLst/>
          </a:prstGeom>
        </p:spPr>
        <p:txBody>
          <a:bodyPr vert="horz" wrap="square" lIns="0" tIns="18478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heavy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HTTP</a:t>
            </a:r>
            <a:r>
              <a:rPr kumimoji="0" sz="2650" b="0" i="0" u="heavy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heavy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Headers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93345" lvl="0" indent="-154940" algn="l" defTabSz="914400" rtl="0" eaLnBrk="1" fontAlgn="auto" latinLnBrk="0" hangingPunct="1">
              <a:lnSpc>
                <a:spcPct val="95500"/>
              </a:lnSpc>
              <a:spcBef>
                <a:spcPts val="1500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Content-Type: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Specify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65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type  </a:t>
            </a:r>
            <a:r>
              <a:rPr kumimoji="0" sz="265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being sent </a:t>
            </a:r>
            <a:r>
              <a:rPr kumimoji="0" sz="265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client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5080" lvl="0" indent="-154940" algn="l" defTabSz="914400" rtl="0" eaLnBrk="1" fontAlgn="auto" latinLnBrk="0" hangingPunct="1">
              <a:lnSpc>
                <a:spcPts val="3050"/>
              </a:lnSpc>
              <a:spcBef>
                <a:spcPts val="156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Accept: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Specify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65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type </a:t>
            </a:r>
            <a:r>
              <a:rPr kumimoji="0" sz="265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being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requested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2650" b="0" i="0" u="none" strike="noStrike" kern="1200" cap="none" spc="20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client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06388" y="1452981"/>
            <a:ext cx="4342765" cy="1754505"/>
          </a:xfrm>
          <a:prstGeom prst="rect">
            <a:avLst/>
          </a:prstGeom>
        </p:spPr>
        <p:txBody>
          <a:bodyPr vert="horz" wrap="square" lIns="0" tIns="18478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heavy" strike="noStrike" kern="1200" cap="none" spc="-10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RESTCONF </a:t>
            </a:r>
            <a:r>
              <a:rPr kumimoji="0" sz="2650" b="0" i="0" u="heavy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MIME</a:t>
            </a:r>
            <a:r>
              <a:rPr kumimoji="0" sz="2650" b="0" i="0" u="heavy" strike="noStrike" kern="1200" cap="none" spc="1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heavy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Types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5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application/yang-data+json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application/yang-data+xml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518350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" dirty="0">
                <a:solidFill>
                  <a:srgbClr val="005073"/>
                </a:solidFill>
              </a:rPr>
              <a:t>Content </a:t>
            </a:r>
            <a:r>
              <a:rPr spc="765" dirty="0">
                <a:solidFill>
                  <a:srgbClr val="005073"/>
                </a:solidFill>
              </a:rPr>
              <a:t>- </a:t>
            </a:r>
            <a:r>
              <a:rPr spc="-75" dirty="0">
                <a:solidFill>
                  <a:srgbClr val="005073"/>
                </a:solidFill>
              </a:rPr>
              <a:t>XML </a:t>
            </a:r>
            <a:r>
              <a:rPr spc="35" dirty="0">
                <a:solidFill>
                  <a:srgbClr val="005073"/>
                </a:solidFill>
              </a:rPr>
              <a:t>or</a:t>
            </a:r>
            <a:r>
              <a:rPr spc="-465" dirty="0">
                <a:solidFill>
                  <a:srgbClr val="005073"/>
                </a:solidFill>
              </a:rPr>
              <a:t> </a:t>
            </a:r>
            <a:r>
              <a:rPr spc="-40" dirty="0">
                <a:solidFill>
                  <a:srgbClr val="005073"/>
                </a:solidFill>
              </a:rPr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19960894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643763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 dirty="0">
                <a:solidFill>
                  <a:srgbClr val="005073"/>
                </a:solidFill>
              </a:rPr>
              <a:t>Constructing </a:t>
            </a:r>
            <a:r>
              <a:rPr spc="-170" dirty="0">
                <a:solidFill>
                  <a:srgbClr val="005073"/>
                </a:solidFill>
              </a:rPr>
              <a:t>RESTCONF</a:t>
            </a:r>
            <a:r>
              <a:rPr spc="55" dirty="0">
                <a:solidFill>
                  <a:srgbClr val="005073"/>
                </a:solidFill>
              </a:rPr>
              <a:t> </a:t>
            </a:r>
            <a:r>
              <a:rPr spc="-170" dirty="0">
                <a:solidFill>
                  <a:srgbClr val="005073"/>
                </a:solidFill>
              </a:rPr>
              <a:t>URIs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5109" y="1437258"/>
            <a:ext cx="11306175" cy="4637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https://&lt;</a:t>
            </a:r>
            <a:r>
              <a:rPr kumimoji="0" sz="2000" b="1" i="0" u="none" strike="noStrike" kern="1200" cap="none" spc="-1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ADDRESS</a:t>
            </a:r>
            <a:r>
              <a:rPr kumimoji="0" sz="2000" b="1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&gt;/&lt;</a:t>
            </a:r>
            <a:r>
              <a:rPr kumimoji="0" sz="2000" b="1" i="0" u="none" strike="noStrike" kern="1200" cap="none" spc="-10" normalizeH="0" baseline="0" noProof="0" dirty="0">
                <a:ln>
                  <a:noFill/>
                </a:ln>
                <a:solidFill>
                  <a:srgbClr val="E2231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ROOT</a:t>
            </a:r>
            <a:r>
              <a:rPr kumimoji="0" sz="2000" b="1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&gt;/</a:t>
            </a:r>
            <a:r>
              <a:rPr kumimoji="0" sz="2000" b="1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data</a:t>
            </a:r>
            <a:r>
              <a:rPr kumimoji="0" sz="2000" b="1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/&lt;[</a:t>
            </a:r>
            <a:r>
              <a:rPr kumimoji="0" sz="2000" b="1" i="0" u="none" strike="noStrike" kern="1200" cap="none" spc="-1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YANG</a:t>
            </a:r>
            <a:r>
              <a:rPr kumimoji="0" sz="2000" b="1" i="0" u="none" strike="noStrike" kern="1200" cap="none" spc="15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MODULE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:]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CONTAINER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&gt;/&lt;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srgbClr val="6F2F9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LEAF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&gt;[?&lt;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OPTIONS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&gt;]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5657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565785" algn="l"/>
                <a:tab pos="566420" algn="l"/>
              </a:tabLst>
              <a:defRPr/>
            </a:pPr>
            <a:r>
              <a:rPr kumimoji="0" sz="2650" b="0" i="0" u="none" strike="noStrike" kern="1200" cap="none" spc="-11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ADDRESS </a:t>
            </a:r>
            <a:r>
              <a:rPr kumimoji="0" sz="2650" b="0" i="0" u="none" strike="noStrike" kern="1200" cap="none" spc="5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650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RESTCONF</a:t>
            </a:r>
            <a:r>
              <a:rPr kumimoji="0" sz="2650" b="0" i="0" u="none" strike="noStrike" kern="1200" cap="none" spc="-2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Agent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65785" marR="0" lvl="0" indent="-286385" algn="l" defTabSz="914400" rtl="0" eaLnBrk="1" fontAlgn="auto" latinLnBrk="0" hangingPunct="1">
              <a:lnSpc>
                <a:spcPts val="3115"/>
              </a:lnSpc>
              <a:spcBef>
                <a:spcPts val="66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565785" algn="l"/>
                <a:tab pos="566420" algn="l"/>
              </a:tabLst>
              <a:defRPr/>
            </a:pPr>
            <a:r>
              <a:rPr kumimoji="0" sz="2650" b="0" i="0" u="none" strike="noStrike" kern="1200" cap="none" spc="-95" normalizeH="0" baseline="0" noProof="0" dirty="0">
                <a:ln>
                  <a:noFill/>
                </a:ln>
                <a:solidFill>
                  <a:srgbClr val="E2231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ROOT </a:t>
            </a:r>
            <a:r>
              <a:rPr kumimoji="0" sz="2650" b="0" i="0" u="none" strike="noStrike" kern="1200" cap="none" spc="5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26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main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entry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</a:t>
            </a:r>
            <a:r>
              <a:rPr kumimoji="0" sz="265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2650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RESTCONF</a:t>
            </a:r>
            <a:r>
              <a:rPr kumimoji="0" sz="2650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requests.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65785" marR="0" lvl="0" indent="0" algn="l" defTabSz="914400" rtl="0" eaLnBrk="1" fontAlgn="auto" latinLnBrk="0" hangingPunct="1">
              <a:lnSpc>
                <a:spcPts val="17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Discoverable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</a:t>
            </a:r>
            <a:r>
              <a:rPr kumimoji="0" sz="1500" b="0" i="0" u="none" strike="noStrike" kern="1200" cap="none" spc="1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https://&lt;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ADDRESS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&gt;/.well-known/host-meta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5657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565785" algn="l"/>
                <a:tab pos="566420" algn="l"/>
              </a:tabLst>
              <a:defRPr/>
            </a:pP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</a:t>
            </a:r>
            <a:r>
              <a:rPr kumimoji="0" sz="2650" b="0" i="0" u="none" strike="noStrike" kern="1200" cap="none" spc="5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26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650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RESTCONF </a:t>
            </a:r>
            <a:r>
              <a:rPr kumimoji="0" sz="2650" b="0" i="0" u="none" strike="noStrike" kern="1200" cap="none" spc="-10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API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resource </a:t>
            </a:r>
            <a:r>
              <a:rPr kumimoji="0" sz="265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type </a:t>
            </a:r>
            <a:r>
              <a:rPr kumimoji="0" sz="265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r>
              <a:rPr kumimoji="0" sz="2650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63905" marR="0" lvl="1" indent="-286385" algn="l" defTabSz="914400" rtl="0" eaLnBrk="1" fontAlgn="auto" latinLnBrk="0" hangingPunct="1">
              <a:lnSpc>
                <a:spcPct val="100000"/>
              </a:lnSpc>
              <a:spcBef>
                <a:spcPts val="715"/>
              </a:spcBef>
              <a:spcAft>
                <a:spcPts val="0"/>
              </a:spcAft>
              <a:buClr>
                <a:srgbClr val="005073"/>
              </a:buClr>
              <a:buSzTx/>
              <a:buFont typeface="Arial"/>
              <a:buChar char="•"/>
              <a:tabLst>
                <a:tab pos="763905" algn="l"/>
                <a:tab pos="764540" algn="l"/>
              </a:tabLst>
              <a:defRPr/>
            </a:pPr>
            <a:r>
              <a:rPr kumimoji="0" sz="1850" b="0" i="1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50" b="0" i="1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“operations” </a:t>
            </a:r>
            <a:r>
              <a:rPr kumimoji="0" sz="1850" b="0" i="1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resource </a:t>
            </a:r>
            <a:r>
              <a:rPr kumimoji="0" sz="1850" b="0" i="1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type </a:t>
            </a:r>
            <a:r>
              <a:rPr kumimoji="0" sz="1850" b="0" i="1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used </a:t>
            </a:r>
            <a:r>
              <a:rPr kumimoji="0" sz="1850" b="0" i="1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50" b="0" i="1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access </a:t>
            </a:r>
            <a:r>
              <a:rPr kumimoji="0" sz="1850" b="0" i="1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RPC </a:t>
            </a:r>
            <a:r>
              <a:rPr kumimoji="0" sz="1850" b="0" i="1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operations</a:t>
            </a:r>
            <a:r>
              <a:rPr kumimoji="0" sz="1850" b="0" i="1" u="none" strike="noStrike" kern="1200" cap="none" spc="1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1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available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657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565785" algn="l"/>
                <a:tab pos="566420" algn="l"/>
              </a:tabLst>
              <a:defRPr/>
            </a:pPr>
            <a:r>
              <a:rPr kumimoji="0" sz="265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r>
              <a:rPr kumimoji="0" sz="2650" b="0" i="0" u="none" strike="noStrike" kern="1200" cap="none" spc="-5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YANG </a:t>
            </a:r>
            <a:r>
              <a:rPr kumimoji="0" sz="2650" b="0" i="0" u="none" strike="noStrike" kern="1200" cap="none" spc="-7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MODULE</a:t>
            </a:r>
            <a:r>
              <a:rPr kumimoji="0" sz="2650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:]</a:t>
            </a:r>
            <a:r>
              <a:rPr kumimoji="0" sz="2650" b="0" i="0" u="none" strike="noStrike" kern="1200" cap="none" spc="-7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CONTAINER </a:t>
            </a:r>
            <a:r>
              <a:rPr kumimoji="0" sz="2650" b="0" i="0" u="none" strike="noStrike" kern="1200" cap="none" spc="5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26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base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model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container</a:t>
            </a:r>
            <a:r>
              <a:rPr kumimoji="0" sz="2650" b="0" i="0" u="none" strike="noStrike" kern="1200" cap="none" spc="-1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being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65785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>
                <a:tab pos="1609725" algn="l"/>
              </a:tabLst>
              <a:defRPr/>
            </a:pP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used.	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Providing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module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 </a:t>
            </a:r>
            <a:r>
              <a:rPr kumimoji="0" sz="265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</a:t>
            </a:r>
            <a:r>
              <a:rPr kumimoji="0" sz="2650" b="0" i="0" u="none" strike="noStrike" kern="1200" cap="none" spc="22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optional.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657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565785" algn="l"/>
                <a:tab pos="566420" algn="l"/>
              </a:tabLst>
              <a:defRPr/>
            </a:pPr>
            <a:r>
              <a:rPr kumimoji="0" sz="2650" b="0" i="0" u="none" strike="noStrike" kern="1200" cap="none" spc="-95" normalizeH="0" baseline="0" noProof="0" dirty="0">
                <a:ln>
                  <a:noFill/>
                </a:ln>
                <a:solidFill>
                  <a:srgbClr val="6F2F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LEAF </a:t>
            </a:r>
            <a:r>
              <a:rPr kumimoji="0" sz="2650" b="0" i="0" u="none" strike="noStrike" kern="1200" cap="none" spc="5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</a:t>
            </a:r>
            <a:r>
              <a:rPr kumimoji="0" sz="26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individual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element </a:t>
            </a:r>
            <a:r>
              <a:rPr kumimoji="0" sz="265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</a:t>
            </a: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within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container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657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65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565785" algn="l"/>
                <a:tab pos="566420" algn="l"/>
              </a:tabLst>
              <a:defRPr/>
            </a:pPr>
            <a:r>
              <a:rPr kumimoji="0" sz="265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[?&lt;</a:t>
            </a:r>
            <a:r>
              <a:rPr kumimoji="0" sz="2650" b="0" i="0" u="none" strike="noStrike" kern="1200" cap="none" spc="-4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OPTIONS</a:t>
            </a:r>
            <a:r>
              <a:rPr kumimoji="0" sz="265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&gt;] </a:t>
            </a:r>
            <a:r>
              <a:rPr kumimoji="0" sz="2650" b="0" i="0" u="none" strike="noStrike" kern="1200" cap="none" spc="5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optional </a:t>
            </a: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parameters that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impact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returned</a:t>
            </a:r>
            <a:r>
              <a:rPr kumimoji="0" sz="2650" b="0" i="0" u="none" strike="noStrike" kern="1200" cap="none" spc="-9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results.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65637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399" y="1349121"/>
            <a:ext cx="11581130" cy="1274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https://</a:t>
            </a:r>
            <a:r>
              <a:rPr kumimoji="0" sz="1500" b="1" i="0" u="none" strike="noStrike" kern="1200" cap="none" spc="-5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&lt;ADDRESS&gt;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/</a:t>
            </a:r>
            <a:r>
              <a:rPr kumimoji="0" sz="1500" b="1" i="0" u="none" strike="noStrike" kern="1200" cap="none" spc="-5" normalizeH="0" baseline="0" noProof="0" dirty="0">
                <a:ln>
                  <a:noFill/>
                </a:ln>
                <a:solidFill>
                  <a:srgbClr val="E2231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restconf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/</a:t>
            </a:r>
            <a:r>
              <a:rPr kumimoji="0" sz="15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data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/</a:t>
            </a:r>
            <a:r>
              <a:rPr kumimoji="0" sz="1500" b="1" i="0" u="none" strike="noStrike" kern="1200" cap="none" spc="-5" normalizeH="0" baseline="0" noProof="0" dirty="0">
                <a:ln>
                  <a:noFill/>
                </a:ln>
                <a:solidFill>
                  <a:srgbClr val="FAAB17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ietf-interfaces:interfaces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/</a:t>
            </a:r>
            <a:r>
              <a:rPr kumimoji="0" sz="1500" b="1" i="0" u="none" strike="noStrike" kern="1200" cap="none" spc="-5" normalizeH="0" baseline="0" noProof="0" dirty="0">
                <a:ln>
                  <a:noFill/>
                </a:ln>
                <a:solidFill>
                  <a:srgbClr val="6F2F9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interface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=</a:t>
            </a:r>
            <a:r>
              <a:rPr kumimoji="0" sz="1500" b="1" i="0" u="none" strike="noStrike" kern="1200" cap="none" spc="-5" normalizeH="0" baseline="0" noProof="0" dirty="0">
                <a:ln>
                  <a:noFill/>
                </a:ln>
                <a:solidFill>
                  <a:srgbClr val="6F2F9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GigabitEthernet1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?</a:t>
            </a:r>
            <a:r>
              <a:rPr kumimoji="0" sz="1500" b="1" i="0" u="none" strike="noStrike" kern="1200" cap="none" spc="-5" normalizeH="0" baseline="0" noProof="0" dirty="0">
                <a:ln>
                  <a:noFill/>
                </a:ln>
                <a:solidFill>
                  <a:srgbClr val="AB080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depth=unbounded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module:</a:t>
            </a:r>
            <a:r>
              <a:rPr kumimoji="0" sz="18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50" b="1" i="0" u="none" strike="noStrike" kern="1200" cap="none" spc="5" normalizeH="0" baseline="0" noProof="0" dirty="0">
                <a:ln>
                  <a:noFill/>
                </a:ln>
                <a:solidFill>
                  <a:srgbClr val="FAAB17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ietf-interfaces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42595" marR="0" lvl="0" indent="0" algn="l" defTabSz="914400" rtl="0" eaLnBrk="1" fontAlgn="auto" latinLnBrk="0" hangingPunct="1">
              <a:lnSpc>
                <a:spcPct val="100000"/>
              </a:lnSpc>
              <a:spcBef>
                <a:spcPts val="4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+--rw</a:t>
            </a:r>
            <a:r>
              <a:rPr kumimoji="0" sz="185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50" b="1" i="0" u="none" strike="noStrike" kern="1200" cap="none" spc="5" normalizeH="0" baseline="0" noProof="0" dirty="0">
                <a:ln>
                  <a:noFill/>
                </a:ln>
                <a:solidFill>
                  <a:srgbClr val="FAAB17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interfaces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71399" y="2684460"/>
            <a:ext cx="11369903" cy="269494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  <a:tabLst>
                <a:tab pos="438784" algn="l"/>
              </a:tabLst>
            </a:pPr>
            <a:r>
              <a:rPr b="0" spc="5" dirty="0">
                <a:solidFill>
                  <a:srgbClr val="282828"/>
                </a:solidFill>
                <a:latin typeface="Courier New"/>
                <a:cs typeface="Courier New"/>
              </a:rPr>
              <a:t>|	+--rw </a:t>
            </a:r>
            <a:r>
              <a:rPr spc="5" dirty="0"/>
              <a:t>interface</a:t>
            </a:r>
            <a:r>
              <a:rPr b="0" spc="5" dirty="0">
                <a:solidFill>
                  <a:srgbClr val="282828"/>
                </a:solidFill>
                <a:latin typeface="Courier New"/>
                <a:cs typeface="Courier New"/>
              </a:rPr>
              <a:t>*</a:t>
            </a:r>
            <a:r>
              <a:rPr b="0" spc="-35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b="0" spc="5" dirty="0">
                <a:solidFill>
                  <a:srgbClr val="282828"/>
                </a:solidFill>
                <a:latin typeface="Courier New"/>
                <a:cs typeface="Courier New"/>
              </a:rPr>
              <a:t>[</a:t>
            </a:r>
            <a:r>
              <a:rPr spc="5" dirty="0"/>
              <a:t>name</a:t>
            </a:r>
            <a:r>
              <a:rPr b="0" spc="5" dirty="0">
                <a:solidFill>
                  <a:srgbClr val="282828"/>
                </a:solidFill>
                <a:latin typeface="Courier New"/>
                <a:cs typeface="Courier New"/>
              </a:rPr>
              <a:t>]</a:t>
            </a:r>
          </a:p>
          <a:p>
            <a:pPr marL="12700">
              <a:lnSpc>
                <a:spcPct val="100000"/>
              </a:lnSpc>
              <a:spcBef>
                <a:spcPts val="465"/>
              </a:spcBef>
              <a:tabLst>
                <a:tab pos="869315" algn="l"/>
              </a:tabLst>
            </a:pPr>
            <a:r>
              <a:rPr b="0" spc="5" dirty="0">
                <a:solidFill>
                  <a:srgbClr val="282828"/>
                </a:solidFill>
                <a:latin typeface="Courier New"/>
                <a:cs typeface="Courier New"/>
              </a:rPr>
              <a:t>|	+--rw</a:t>
            </a:r>
            <a:r>
              <a:rPr b="0" spc="-65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b="0" spc="5" dirty="0">
                <a:solidFill>
                  <a:srgbClr val="282828"/>
                </a:solidFill>
                <a:latin typeface="Courier New"/>
                <a:cs typeface="Courier New"/>
              </a:rPr>
              <a:t>name</a:t>
            </a:r>
          </a:p>
          <a:p>
            <a:pPr marL="12700">
              <a:lnSpc>
                <a:spcPct val="100000"/>
              </a:lnSpc>
              <a:spcBef>
                <a:spcPts val="465"/>
              </a:spcBef>
              <a:tabLst>
                <a:tab pos="869315" algn="l"/>
              </a:tabLst>
            </a:pPr>
            <a:r>
              <a:rPr b="0" spc="5" dirty="0">
                <a:solidFill>
                  <a:srgbClr val="282828"/>
                </a:solidFill>
                <a:latin typeface="Courier New"/>
                <a:cs typeface="Courier New"/>
              </a:rPr>
              <a:t>|	+--rw</a:t>
            </a:r>
            <a:r>
              <a:rPr b="0" spc="-50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b="0" spc="5" dirty="0">
                <a:solidFill>
                  <a:srgbClr val="282828"/>
                </a:solidFill>
                <a:latin typeface="Courier New"/>
                <a:cs typeface="Courier New"/>
              </a:rPr>
              <a:t>description?</a:t>
            </a:r>
          </a:p>
          <a:p>
            <a:pPr marL="12700">
              <a:lnSpc>
                <a:spcPct val="100000"/>
              </a:lnSpc>
              <a:spcBef>
                <a:spcPts val="465"/>
              </a:spcBef>
              <a:tabLst>
                <a:tab pos="869315" algn="l"/>
              </a:tabLst>
            </a:pPr>
            <a:r>
              <a:rPr b="0" spc="5" dirty="0">
                <a:solidFill>
                  <a:srgbClr val="282828"/>
                </a:solidFill>
                <a:latin typeface="Courier New"/>
                <a:cs typeface="Courier New"/>
              </a:rPr>
              <a:t>|	+--rw</a:t>
            </a:r>
            <a:r>
              <a:rPr b="0" spc="-65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b="0" spc="5" dirty="0">
                <a:solidFill>
                  <a:srgbClr val="282828"/>
                </a:solidFill>
                <a:latin typeface="Courier New"/>
                <a:cs typeface="Courier New"/>
              </a:rPr>
              <a:t>type</a:t>
            </a:r>
          </a:p>
          <a:p>
            <a:pPr marL="12700">
              <a:lnSpc>
                <a:spcPct val="100000"/>
              </a:lnSpc>
              <a:spcBef>
                <a:spcPts val="470"/>
              </a:spcBef>
              <a:tabLst>
                <a:tab pos="869315" algn="l"/>
              </a:tabLst>
            </a:pPr>
            <a:r>
              <a:rPr b="0" spc="5" dirty="0">
                <a:solidFill>
                  <a:srgbClr val="282828"/>
                </a:solidFill>
                <a:latin typeface="Courier New"/>
                <a:cs typeface="Courier New"/>
              </a:rPr>
              <a:t>|	+--rw</a:t>
            </a:r>
            <a:r>
              <a:rPr b="0" spc="-60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b="0" spc="5" dirty="0">
                <a:solidFill>
                  <a:srgbClr val="282828"/>
                </a:solidFill>
                <a:latin typeface="Courier New"/>
                <a:cs typeface="Courier New"/>
              </a:rPr>
              <a:t>enabled?</a:t>
            </a:r>
          </a:p>
          <a:p>
            <a:pPr marL="12700">
              <a:lnSpc>
                <a:spcPct val="100000"/>
              </a:lnSpc>
              <a:spcBef>
                <a:spcPts val="465"/>
              </a:spcBef>
              <a:tabLst>
                <a:tab pos="869315" algn="l"/>
              </a:tabLst>
            </a:pPr>
            <a:r>
              <a:rPr b="0" spc="5" dirty="0">
                <a:solidFill>
                  <a:srgbClr val="282828"/>
                </a:solidFill>
                <a:latin typeface="Courier New"/>
                <a:cs typeface="Courier New"/>
              </a:rPr>
              <a:t>|	+--rw</a:t>
            </a:r>
            <a:r>
              <a:rPr b="0" spc="0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b="0" spc="5" dirty="0">
                <a:solidFill>
                  <a:srgbClr val="282828"/>
                </a:solidFill>
                <a:latin typeface="Courier New"/>
                <a:cs typeface="Courier New"/>
              </a:rPr>
              <a:t>link-up-down-trap-enable?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17996" y="2939022"/>
            <a:ext cx="3028315" cy="1733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431925" lvl="0" indent="0" algn="l" defTabSz="914400" rtl="0" eaLnBrk="1" fontAlgn="auto" latinLnBrk="0" hangingPunct="1">
              <a:lnSpc>
                <a:spcPct val="121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string  string  identityref  boolean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4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enumeration</a:t>
            </a:r>
            <a:r>
              <a:rPr kumimoji="0" sz="1850" b="0" i="0" u="none" strike="noStrike" kern="1200" cap="none" spc="-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{if-mib}?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2736" y="496011"/>
            <a:ext cx="4545965" cy="596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5" dirty="0">
                <a:solidFill>
                  <a:srgbClr val="005073"/>
                </a:solidFill>
              </a:rPr>
              <a:t>URL </a:t>
            </a:r>
            <a:r>
              <a:rPr dirty="0">
                <a:solidFill>
                  <a:srgbClr val="005073"/>
                </a:solidFill>
              </a:rPr>
              <a:t>Creation</a:t>
            </a:r>
            <a:r>
              <a:rPr spc="225" dirty="0">
                <a:solidFill>
                  <a:srgbClr val="005073"/>
                </a:solidFill>
              </a:rPr>
              <a:t> </a:t>
            </a:r>
            <a:r>
              <a:rPr spc="-30" dirty="0">
                <a:solidFill>
                  <a:srgbClr val="005073"/>
                </a:solidFill>
              </a:rPr>
              <a:t>Review</a:t>
            </a:r>
          </a:p>
        </p:txBody>
      </p:sp>
      <p:sp>
        <p:nvSpPr>
          <p:cNvPr id="6" name="object 6"/>
          <p:cNvSpPr/>
          <p:nvPr/>
        </p:nvSpPr>
        <p:spPr>
          <a:xfrm>
            <a:off x="2067051" y="1653413"/>
            <a:ext cx="2702560" cy="852805"/>
          </a:xfrm>
          <a:custGeom>
            <a:avLst/>
            <a:gdLst/>
            <a:ahLst/>
            <a:cxnLst/>
            <a:rect l="l" t="t" r="r" b="b"/>
            <a:pathLst>
              <a:path w="2702560" h="852805">
                <a:moveTo>
                  <a:pt x="2619748" y="26222"/>
                </a:moveTo>
                <a:lnTo>
                  <a:pt x="0" y="826262"/>
                </a:lnTo>
                <a:lnTo>
                  <a:pt x="8128" y="852551"/>
                </a:lnTo>
                <a:lnTo>
                  <a:pt x="2627761" y="52507"/>
                </a:lnTo>
                <a:lnTo>
                  <a:pt x="2619748" y="26222"/>
                </a:lnTo>
                <a:close/>
              </a:path>
              <a:path w="2702560" h="852805">
                <a:moveTo>
                  <a:pt x="2695217" y="22225"/>
                </a:moveTo>
                <a:lnTo>
                  <a:pt x="2632837" y="22225"/>
                </a:lnTo>
                <a:lnTo>
                  <a:pt x="2640838" y="48513"/>
                </a:lnTo>
                <a:lnTo>
                  <a:pt x="2627761" y="52507"/>
                </a:lnTo>
                <a:lnTo>
                  <a:pt x="2635758" y="78739"/>
                </a:lnTo>
                <a:lnTo>
                  <a:pt x="2695217" y="22225"/>
                </a:lnTo>
                <a:close/>
              </a:path>
              <a:path w="2702560" h="852805">
                <a:moveTo>
                  <a:pt x="2632837" y="22225"/>
                </a:moveTo>
                <a:lnTo>
                  <a:pt x="2619748" y="26222"/>
                </a:lnTo>
                <a:lnTo>
                  <a:pt x="2627761" y="52507"/>
                </a:lnTo>
                <a:lnTo>
                  <a:pt x="2640838" y="48513"/>
                </a:lnTo>
                <a:lnTo>
                  <a:pt x="2632837" y="22225"/>
                </a:lnTo>
                <a:close/>
              </a:path>
              <a:path w="2702560" h="852805">
                <a:moveTo>
                  <a:pt x="2611755" y="0"/>
                </a:moveTo>
                <a:lnTo>
                  <a:pt x="2619748" y="26222"/>
                </a:lnTo>
                <a:lnTo>
                  <a:pt x="2632837" y="22225"/>
                </a:lnTo>
                <a:lnTo>
                  <a:pt x="2695217" y="22225"/>
                </a:lnTo>
                <a:lnTo>
                  <a:pt x="2702433" y="15366"/>
                </a:lnTo>
                <a:lnTo>
                  <a:pt x="2611755" y="0"/>
                </a:lnTo>
                <a:close/>
              </a:path>
            </a:pathLst>
          </a:custGeom>
          <a:solidFill>
            <a:srgbClr val="FAAB1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033" y="1652523"/>
            <a:ext cx="3817620" cy="1151255"/>
          </a:xfrm>
          <a:custGeom>
            <a:avLst/>
            <a:gdLst/>
            <a:ahLst/>
            <a:cxnLst/>
            <a:rect l="l" t="t" r="r" b="b"/>
            <a:pathLst>
              <a:path w="3817620" h="1151255">
                <a:moveTo>
                  <a:pt x="3734189" y="26360"/>
                </a:moveTo>
                <a:lnTo>
                  <a:pt x="0" y="1124585"/>
                </a:lnTo>
                <a:lnTo>
                  <a:pt x="7620" y="1150874"/>
                </a:lnTo>
                <a:lnTo>
                  <a:pt x="3741925" y="52653"/>
                </a:lnTo>
                <a:lnTo>
                  <a:pt x="3734189" y="26360"/>
                </a:lnTo>
                <a:close/>
              </a:path>
              <a:path w="3817620" h="1151255">
                <a:moveTo>
                  <a:pt x="3810422" y="22478"/>
                </a:moveTo>
                <a:lnTo>
                  <a:pt x="3747389" y="22478"/>
                </a:lnTo>
                <a:lnTo>
                  <a:pt x="3755136" y="48767"/>
                </a:lnTo>
                <a:lnTo>
                  <a:pt x="3741925" y="52653"/>
                </a:lnTo>
                <a:lnTo>
                  <a:pt x="3749675" y="78993"/>
                </a:lnTo>
                <a:lnTo>
                  <a:pt x="3810422" y="22478"/>
                </a:lnTo>
                <a:close/>
              </a:path>
              <a:path w="3817620" h="1151255">
                <a:moveTo>
                  <a:pt x="3747389" y="22478"/>
                </a:moveTo>
                <a:lnTo>
                  <a:pt x="3734189" y="26360"/>
                </a:lnTo>
                <a:lnTo>
                  <a:pt x="3741925" y="52653"/>
                </a:lnTo>
                <a:lnTo>
                  <a:pt x="3755136" y="48767"/>
                </a:lnTo>
                <a:lnTo>
                  <a:pt x="3747389" y="22478"/>
                </a:lnTo>
                <a:close/>
              </a:path>
              <a:path w="3817620" h="1151255">
                <a:moveTo>
                  <a:pt x="3726433" y="0"/>
                </a:moveTo>
                <a:lnTo>
                  <a:pt x="3734189" y="26360"/>
                </a:lnTo>
                <a:lnTo>
                  <a:pt x="3747389" y="22478"/>
                </a:lnTo>
                <a:lnTo>
                  <a:pt x="3810422" y="22478"/>
                </a:lnTo>
                <a:lnTo>
                  <a:pt x="3817112" y="16255"/>
                </a:lnTo>
                <a:lnTo>
                  <a:pt x="3726433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03626" y="1661541"/>
            <a:ext cx="3806190" cy="1142365"/>
          </a:xfrm>
          <a:custGeom>
            <a:avLst/>
            <a:gdLst/>
            <a:ahLst/>
            <a:cxnLst/>
            <a:rect l="l" t="t" r="r" b="b"/>
            <a:pathLst>
              <a:path w="3806190" h="1142364">
                <a:moveTo>
                  <a:pt x="3723213" y="26318"/>
                </a:moveTo>
                <a:lnTo>
                  <a:pt x="0" y="1115441"/>
                </a:lnTo>
                <a:lnTo>
                  <a:pt x="7619" y="1141857"/>
                </a:lnTo>
                <a:lnTo>
                  <a:pt x="3730909" y="52622"/>
                </a:lnTo>
                <a:lnTo>
                  <a:pt x="3723213" y="26318"/>
                </a:lnTo>
                <a:close/>
              </a:path>
              <a:path w="3806190" h="1142364">
                <a:moveTo>
                  <a:pt x="3799497" y="22479"/>
                </a:moveTo>
                <a:lnTo>
                  <a:pt x="3736340" y="22479"/>
                </a:lnTo>
                <a:lnTo>
                  <a:pt x="3744087" y="48768"/>
                </a:lnTo>
                <a:lnTo>
                  <a:pt x="3730909" y="52622"/>
                </a:lnTo>
                <a:lnTo>
                  <a:pt x="3738626" y="78994"/>
                </a:lnTo>
                <a:lnTo>
                  <a:pt x="3799497" y="22479"/>
                </a:lnTo>
                <a:close/>
              </a:path>
              <a:path w="3806190" h="1142364">
                <a:moveTo>
                  <a:pt x="3736340" y="22479"/>
                </a:moveTo>
                <a:lnTo>
                  <a:pt x="3723213" y="26318"/>
                </a:lnTo>
                <a:lnTo>
                  <a:pt x="3730909" y="52622"/>
                </a:lnTo>
                <a:lnTo>
                  <a:pt x="3744087" y="48768"/>
                </a:lnTo>
                <a:lnTo>
                  <a:pt x="3736340" y="22479"/>
                </a:lnTo>
                <a:close/>
              </a:path>
              <a:path w="3806190" h="1142364">
                <a:moveTo>
                  <a:pt x="3715512" y="0"/>
                </a:moveTo>
                <a:lnTo>
                  <a:pt x="3723213" y="26318"/>
                </a:lnTo>
                <a:lnTo>
                  <a:pt x="3736340" y="22479"/>
                </a:lnTo>
                <a:lnTo>
                  <a:pt x="3799497" y="22479"/>
                </a:lnTo>
                <a:lnTo>
                  <a:pt x="3806063" y="16383"/>
                </a:lnTo>
                <a:lnTo>
                  <a:pt x="3715512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92882" y="1660144"/>
            <a:ext cx="928369" cy="379730"/>
          </a:xfrm>
          <a:custGeom>
            <a:avLst/>
            <a:gdLst/>
            <a:ahLst/>
            <a:cxnLst/>
            <a:rect l="l" t="t" r="r" b="b"/>
            <a:pathLst>
              <a:path w="928370" h="379730">
                <a:moveTo>
                  <a:pt x="846574" y="25549"/>
                </a:moveTo>
                <a:lnTo>
                  <a:pt x="0" y="353694"/>
                </a:lnTo>
                <a:lnTo>
                  <a:pt x="9906" y="379348"/>
                </a:lnTo>
                <a:lnTo>
                  <a:pt x="856508" y="51191"/>
                </a:lnTo>
                <a:lnTo>
                  <a:pt x="846574" y="25549"/>
                </a:lnTo>
                <a:close/>
              </a:path>
              <a:path w="928370" h="379730">
                <a:moveTo>
                  <a:pt x="917501" y="20573"/>
                </a:moveTo>
                <a:lnTo>
                  <a:pt x="859408" y="20573"/>
                </a:lnTo>
                <a:lnTo>
                  <a:pt x="869315" y="46227"/>
                </a:lnTo>
                <a:lnTo>
                  <a:pt x="856508" y="51191"/>
                </a:lnTo>
                <a:lnTo>
                  <a:pt x="866394" y="76707"/>
                </a:lnTo>
                <a:lnTo>
                  <a:pt x="917501" y="20573"/>
                </a:lnTo>
                <a:close/>
              </a:path>
              <a:path w="928370" h="379730">
                <a:moveTo>
                  <a:pt x="859408" y="20573"/>
                </a:moveTo>
                <a:lnTo>
                  <a:pt x="846574" y="25549"/>
                </a:lnTo>
                <a:lnTo>
                  <a:pt x="856508" y="51191"/>
                </a:lnTo>
                <a:lnTo>
                  <a:pt x="869315" y="46227"/>
                </a:lnTo>
                <a:lnTo>
                  <a:pt x="859408" y="20573"/>
                </a:lnTo>
                <a:close/>
              </a:path>
              <a:path w="928370" h="379730">
                <a:moveTo>
                  <a:pt x="836676" y="0"/>
                </a:moveTo>
                <a:lnTo>
                  <a:pt x="846574" y="25549"/>
                </a:lnTo>
                <a:lnTo>
                  <a:pt x="859408" y="20573"/>
                </a:lnTo>
                <a:lnTo>
                  <a:pt x="917501" y="20573"/>
                </a:lnTo>
                <a:lnTo>
                  <a:pt x="928369" y="8635"/>
                </a:lnTo>
                <a:lnTo>
                  <a:pt x="836676" y="0"/>
                </a:lnTo>
                <a:close/>
              </a:path>
            </a:pathLst>
          </a:custGeom>
          <a:solidFill>
            <a:srgbClr val="FAAB1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62900" y="4978908"/>
            <a:ext cx="4032885" cy="1813560"/>
          </a:xfrm>
          <a:prstGeom prst="rect">
            <a:avLst/>
          </a:prstGeom>
          <a:ln w="9144">
            <a:solidFill>
              <a:srgbClr val="282828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88265" marR="0" lvl="0" indent="0" algn="l" defTabSz="914400" rtl="0" eaLnBrk="1" fontAlgn="auto" latinLnBrk="0" hangingPunct="1">
              <a:lnSpc>
                <a:spcPts val="1595"/>
              </a:lnSpc>
              <a:spcBef>
                <a:spcPts val="3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heavy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Options</a:t>
            </a:r>
            <a:r>
              <a:rPr kumimoji="0" sz="1400" b="0" i="0" u="heavy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heavy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Examples: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2260" marR="0" lvl="0" indent="-213995" algn="l" defTabSz="914400" rtl="0" eaLnBrk="1" fontAlgn="auto" latinLnBrk="0" hangingPunct="1">
              <a:lnSpc>
                <a:spcPts val="15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02260" algn="l"/>
                <a:tab pos="302895" algn="l"/>
              </a:tabLst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depth=unbounded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302260" marR="305435" lvl="0" indent="0" algn="l" defTabSz="914400" rtl="0" eaLnBrk="1" fontAlgn="auto" latinLnBrk="0" hangingPunct="1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Follow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nested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models </a:t>
            </a:r>
            <a:r>
              <a:rPr kumimoji="0" sz="1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end. Integer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also 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supported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2260" marR="0" lvl="0" indent="-213995" algn="l" defTabSz="914400" rtl="0" eaLnBrk="1" fontAlgn="auto" latinLnBrk="0" hangingPunct="1">
              <a:lnSpc>
                <a:spcPts val="15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02260" algn="l"/>
                <a:tab pos="30289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content=[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all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, config,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nonconfig]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302260" marR="0" lvl="0" indent="0" algn="l" defTabSz="914400" rtl="0" eaLnBrk="1" fontAlgn="auto" latinLnBrk="0" hangingPunct="1">
              <a:lnSpc>
                <a:spcPts val="162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Query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option controls 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type of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</a:t>
            </a:r>
            <a:r>
              <a:rPr kumimoji="0" sz="1400" b="0" i="0" u="none" strike="noStrike" kern="1200" cap="none" spc="2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returned.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2260" marR="0" lvl="0" indent="-213995" algn="l" defTabSz="9144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02260" algn="l"/>
                <a:tab pos="30289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fields=</a:t>
            </a:r>
            <a:r>
              <a:rPr kumimoji="0" sz="1400" b="1" i="1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expr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30226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Limit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leafs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</a:t>
            </a:r>
            <a:r>
              <a:rPr kumimoji="0" sz="1400" b="0" i="0" u="none" strike="noStrike" kern="1200" cap="none" spc="1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returned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9674" y="5900724"/>
            <a:ext cx="6921500" cy="600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Key: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https://&lt;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ADDRESS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&gt;/&lt;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E2231B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ROOT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&gt;/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data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&gt;/&lt;[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YANG</a:t>
            </a:r>
            <a:r>
              <a:rPr kumimoji="0" sz="1200" b="1" i="0" u="none" strike="noStrike" kern="1200" cap="none" spc="229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MODULE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:]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CONTAINER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&gt;/&lt;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6F2F9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LEAF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&gt;[?&lt;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OPTIONS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&gt;]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79425" marR="0" lvl="0" indent="0" algn="l" defTabSz="914400" rtl="0" eaLnBrk="1" fontAlgn="auto" latinLnBrk="0" hangingPunct="1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25483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4903" y="1452981"/>
            <a:ext cx="4834255" cy="2718435"/>
          </a:xfrm>
          <a:prstGeom prst="rect">
            <a:avLst/>
          </a:prstGeom>
        </p:spPr>
        <p:txBody>
          <a:bodyPr vert="horz" wrap="square" lIns="0" tIns="184785" rIns="0" bIns="0" rtlCol="0">
            <a:spAutoFit/>
          </a:bodyPr>
          <a:lstStyle/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45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Quickly </a:t>
            </a:r>
            <a:r>
              <a:rPr kumimoji="0" sz="265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test </a:t>
            </a:r>
            <a:r>
              <a:rPr kumimoji="0" sz="2650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APIs </a:t>
            </a:r>
            <a:r>
              <a:rPr kumimoji="0" sz="265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2650" b="0" i="0" u="none" strike="noStrike" kern="1200" cap="none" spc="2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GUI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ts val="3100"/>
              </a:lnSpc>
              <a:spcBef>
                <a:spcPts val="135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Save </a:t>
            </a:r>
            <a:r>
              <a:rPr kumimoji="0" sz="2650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APIs </a:t>
            </a: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into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Collections</a:t>
            </a:r>
            <a:r>
              <a:rPr kumimoji="0" sz="2650" b="0" i="0" u="none" strike="noStrike" kern="1200" cap="none" spc="2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reuse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8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Manage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multiple</a:t>
            </a:r>
            <a:r>
              <a:rPr kumimoji="0" sz="2650" b="0" i="0" u="none" strike="noStrike" kern="1200" cap="none" spc="1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environments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5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Auto generate </a:t>
            </a:r>
            <a:r>
              <a:rPr kumimoji="0" sz="2650" b="0" i="0" u="none" strike="noStrike" kern="1200" cap="none" spc="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code </a:t>
            </a:r>
            <a:r>
              <a:rPr kumimoji="0" sz="265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</a:t>
            </a:r>
            <a:r>
              <a:rPr kumimoji="0" sz="2650" b="0" i="0" u="none" strike="noStrike" kern="1200" cap="none" spc="1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-10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API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4903" y="3950243"/>
            <a:ext cx="4073525" cy="1569085"/>
          </a:xfrm>
          <a:prstGeom prst="rect">
            <a:avLst/>
          </a:prstGeom>
        </p:spPr>
        <p:txBody>
          <a:bodyPr vert="horz" wrap="square" lIns="0" tIns="187960" rIns="0" bIns="0" rtlCol="0">
            <a:spAutoFit/>
          </a:bodyPr>
          <a:lstStyle/>
          <a:p>
            <a:pPr marL="167640" marR="0" lvl="0" indent="0" algn="l" defTabSz="914400" rtl="0" eaLnBrk="1" fontAlgn="auto" latinLnBrk="0" hangingPunct="1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calls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ts val="3105"/>
              </a:lnSpc>
              <a:spcBef>
                <a:spcPts val="1380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Standalone </a:t>
            </a: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</a:t>
            </a:r>
            <a:r>
              <a:rPr kumimoji="0" sz="2650" b="0" i="0" u="none" strike="noStrike" kern="1200" cap="none" spc="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Chrome</a:t>
            </a:r>
            <a:r>
              <a:rPr kumimoji="0" sz="265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Plugin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995680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005073"/>
                </a:solidFill>
              </a:rPr>
              <a:t>Postman: </a:t>
            </a:r>
            <a:r>
              <a:rPr spc="10" dirty="0">
                <a:solidFill>
                  <a:srgbClr val="005073"/>
                </a:solidFill>
              </a:rPr>
              <a:t>Powerful </a:t>
            </a:r>
            <a:r>
              <a:rPr spc="30" dirty="0">
                <a:solidFill>
                  <a:srgbClr val="005073"/>
                </a:solidFill>
              </a:rPr>
              <a:t>but </a:t>
            </a:r>
            <a:r>
              <a:rPr dirty="0">
                <a:solidFill>
                  <a:srgbClr val="005073"/>
                </a:solidFill>
              </a:rPr>
              <a:t>Simple </a:t>
            </a:r>
            <a:r>
              <a:rPr spc="-240" dirty="0">
                <a:solidFill>
                  <a:srgbClr val="005073"/>
                </a:solidFill>
              </a:rPr>
              <a:t>REST  </a:t>
            </a:r>
            <a:r>
              <a:rPr spc="-135" dirty="0">
                <a:solidFill>
                  <a:srgbClr val="005073"/>
                </a:solidFill>
              </a:rPr>
              <a:t>API</a:t>
            </a:r>
            <a:r>
              <a:rPr spc="-270" dirty="0">
                <a:solidFill>
                  <a:srgbClr val="005073"/>
                </a:solidFill>
              </a:rPr>
              <a:t> </a:t>
            </a:r>
            <a:r>
              <a:rPr spc="-5" dirty="0">
                <a:solidFill>
                  <a:srgbClr val="005073"/>
                </a:solidFill>
              </a:rPr>
              <a:t>Client</a:t>
            </a:r>
          </a:p>
        </p:txBody>
      </p:sp>
      <p:sp>
        <p:nvSpPr>
          <p:cNvPr id="5" name="object 5"/>
          <p:cNvSpPr/>
          <p:nvPr/>
        </p:nvSpPr>
        <p:spPr>
          <a:xfrm>
            <a:off x="6772656" y="2398776"/>
            <a:ext cx="4064000" cy="167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98742" y="4110609"/>
            <a:ext cx="4116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heavy" strike="noStrike" kern="1200" cap="none" spc="5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/>
              </a:rPr>
              <a:t>https://www.getpostman.com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7531235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4903" y="1623441"/>
            <a:ext cx="4715510" cy="1751964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67640" marR="0" lvl="0" indent="-154940" algn="l" defTabSz="914400" rtl="0" eaLnBrk="1" fontAlgn="auto" latinLnBrk="0" hangingPunct="1">
              <a:lnSpc>
                <a:spcPts val="3100"/>
              </a:lnSpc>
              <a:spcBef>
                <a:spcPts val="11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Add 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variables </a:t>
            </a:r>
            <a:r>
              <a:rPr kumimoji="0" sz="265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host,</a:t>
            </a:r>
            <a:r>
              <a:rPr kumimoji="0" sz="2650" b="0" i="0" u="none" strike="noStrike" kern="1200" cap="none" spc="1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credentials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ts val="3005"/>
              </a:lnSpc>
              <a:spcBef>
                <a:spcPts val="135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Reference </a:t>
            </a: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anywhere</a:t>
            </a:r>
            <a:r>
              <a:rPr kumimoji="0" sz="2650" b="0" i="0" u="none" strike="noStrike" kern="1200" cap="none" spc="1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{{</a:t>
            </a:r>
            <a:r>
              <a:rPr kumimoji="0" sz="2650" b="1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variable </a:t>
            </a:r>
            <a:r>
              <a:rPr kumimoji="0" sz="265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name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}}</a:t>
            </a:r>
            <a:r>
              <a:rPr kumimoji="0" sz="2650" b="0" i="0" u="none" strike="noStrike" kern="1200" cap="none" spc="-8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syntax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737552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 dirty="0">
                <a:solidFill>
                  <a:srgbClr val="005073"/>
                </a:solidFill>
              </a:rPr>
              <a:t>Setup </a:t>
            </a:r>
            <a:r>
              <a:rPr spc="-25" dirty="0">
                <a:solidFill>
                  <a:srgbClr val="005073"/>
                </a:solidFill>
              </a:rPr>
              <a:t>Environment </a:t>
            </a:r>
            <a:r>
              <a:rPr spc="50" dirty="0">
                <a:solidFill>
                  <a:srgbClr val="005073"/>
                </a:solidFill>
              </a:rPr>
              <a:t>for</a:t>
            </a:r>
            <a:r>
              <a:rPr spc="150" dirty="0">
                <a:solidFill>
                  <a:srgbClr val="005073"/>
                </a:solidFill>
              </a:rPr>
              <a:t> </a:t>
            </a:r>
            <a:r>
              <a:rPr spc="-170" dirty="0">
                <a:solidFill>
                  <a:srgbClr val="005073"/>
                </a:solidFill>
              </a:rPr>
              <a:t>RESTCONF</a:t>
            </a:r>
          </a:p>
        </p:txBody>
      </p:sp>
      <p:sp>
        <p:nvSpPr>
          <p:cNvPr id="4" name="object 4"/>
          <p:cNvSpPr/>
          <p:nvPr/>
        </p:nvSpPr>
        <p:spPr>
          <a:xfrm>
            <a:off x="6574535" y="1761744"/>
            <a:ext cx="5291328" cy="30114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0975" y="3697223"/>
            <a:ext cx="4197096" cy="2414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49523" y="3560064"/>
            <a:ext cx="3774440" cy="269240"/>
          </a:xfrm>
          <a:custGeom>
            <a:avLst/>
            <a:gdLst/>
            <a:ahLst/>
            <a:cxnLst/>
            <a:rect l="l" t="t" r="r" b="b"/>
            <a:pathLst>
              <a:path w="3774440" h="269239">
                <a:moveTo>
                  <a:pt x="79756" y="186817"/>
                </a:moveTo>
                <a:lnTo>
                  <a:pt x="0" y="232663"/>
                </a:lnTo>
                <a:lnTo>
                  <a:pt x="84581" y="268986"/>
                </a:lnTo>
                <a:lnTo>
                  <a:pt x="83023" y="242443"/>
                </a:lnTo>
                <a:lnTo>
                  <a:pt x="69214" y="242443"/>
                </a:lnTo>
                <a:lnTo>
                  <a:pt x="67690" y="215011"/>
                </a:lnTo>
                <a:lnTo>
                  <a:pt x="81365" y="214217"/>
                </a:lnTo>
                <a:lnTo>
                  <a:pt x="79756" y="186817"/>
                </a:lnTo>
                <a:close/>
              </a:path>
              <a:path w="3774440" h="269239">
                <a:moveTo>
                  <a:pt x="81365" y="214217"/>
                </a:moveTo>
                <a:lnTo>
                  <a:pt x="67690" y="215011"/>
                </a:lnTo>
                <a:lnTo>
                  <a:pt x="69214" y="242443"/>
                </a:lnTo>
                <a:lnTo>
                  <a:pt x="82976" y="241644"/>
                </a:lnTo>
                <a:lnTo>
                  <a:pt x="81365" y="214217"/>
                </a:lnTo>
                <a:close/>
              </a:path>
              <a:path w="3774440" h="269239">
                <a:moveTo>
                  <a:pt x="82976" y="241644"/>
                </a:moveTo>
                <a:lnTo>
                  <a:pt x="69214" y="242443"/>
                </a:lnTo>
                <a:lnTo>
                  <a:pt x="83023" y="242443"/>
                </a:lnTo>
                <a:lnTo>
                  <a:pt x="82976" y="241644"/>
                </a:lnTo>
                <a:close/>
              </a:path>
              <a:path w="3774440" h="269239">
                <a:moveTo>
                  <a:pt x="3772661" y="0"/>
                </a:moveTo>
                <a:lnTo>
                  <a:pt x="81365" y="214217"/>
                </a:lnTo>
                <a:lnTo>
                  <a:pt x="82976" y="241644"/>
                </a:lnTo>
                <a:lnTo>
                  <a:pt x="3774185" y="27432"/>
                </a:lnTo>
                <a:lnTo>
                  <a:pt x="3772661" y="0"/>
                </a:lnTo>
                <a:close/>
              </a:path>
            </a:pathLst>
          </a:custGeom>
          <a:solidFill>
            <a:srgbClr val="E2231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65803" y="3933063"/>
            <a:ext cx="3062605" cy="1389380"/>
          </a:xfrm>
          <a:custGeom>
            <a:avLst/>
            <a:gdLst/>
            <a:ahLst/>
            <a:cxnLst/>
            <a:rect l="l" t="t" r="r" b="b"/>
            <a:pathLst>
              <a:path w="3062604" h="1389379">
                <a:moveTo>
                  <a:pt x="58166" y="1314323"/>
                </a:moveTo>
                <a:lnTo>
                  <a:pt x="0" y="1385570"/>
                </a:lnTo>
                <a:lnTo>
                  <a:pt x="91948" y="1389380"/>
                </a:lnTo>
                <a:lnTo>
                  <a:pt x="83202" y="1369949"/>
                </a:lnTo>
                <a:lnTo>
                  <a:pt x="68199" y="1369949"/>
                </a:lnTo>
                <a:lnTo>
                  <a:pt x="56896" y="1344930"/>
                </a:lnTo>
                <a:lnTo>
                  <a:pt x="69411" y="1339308"/>
                </a:lnTo>
                <a:lnTo>
                  <a:pt x="58166" y="1314323"/>
                </a:lnTo>
                <a:close/>
              </a:path>
              <a:path w="3062604" h="1389379">
                <a:moveTo>
                  <a:pt x="69411" y="1339308"/>
                </a:moveTo>
                <a:lnTo>
                  <a:pt x="56896" y="1344930"/>
                </a:lnTo>
                <a:lnTo>
                  <a:pt x="68199" y="1369949"/>
                </a:lnTo>
                <a:lnTo>
                  <a:pt x="80679" y="1364343"/>
                </a:lnTo>
                <a:lnTo>
                  <a:pt x="69411" y="1339308"/>
                </a:lnTo>
                <a:close/>
              </a:path>
              <a:path w="3062604" h="1389379">
                <a:moveTo>
                  <a:pt x="80679" y="1364343"/>
                </a:moveTo>
                <a:lnTo>
                  <a:pt x="68199" y="1369949"/>
                </a:lnTo>
                <a:lnTo>
                  <a:pt x="83202" y="1369949"/>
                </a:lnTo>
                <a:lnTo>
                  <a:pt x="80679" y="1364343"/>
                </a:lnTo>
                <a:close/>
              </a:path>
              <a:path w="3062604" h="1389379">
                <a:moveTo>
                  <a:pt x="3051302" y="0"/>
                </a:moveTo>
                <a:lnTo>
                  <a:pt x="69411" y="1339308"/>
                </a:lnTo>
                <a:lnTo>
                  <a:pt x="80679" y="1364343"/>
                </a:lnTo>
                <a:lnTo>
                  <a:pt x="3062604" y="25145"/>
                </a:lnTo>
                <a:lnTo>
                  <a:pt x="3051302" y="0"/>
                </a:lnTo>
                <a:close/>
              </a:path>
            </a:pathLst>
          </a:custGeom>
          <a:solidFill>
            <a:srgbClr val="E2231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65803" y="4140708"/>
            <a:ext cx="3063240" cy="1578610"/>
          </a:xfrm>
          <a:custGeom>
            <a:avLst/>
            <a:gdLst/>
            <a:ahLst/>
            <a:cxnLst/>
            <a:rect l="l" t="t" r="r" b="b"/>
            <a:pathLst>
              <a:path w="3063240" h="1578610">
                <a:moveTo>
                  <a:pt x="54483" y="1504086"/>
                </a:moveTo>
                <a:lnTo>
                  <a:pt x="0" y="1578229"/>
                </a:lnTo>
                <a:lnTo>
                  <a:pt x="91948" y="1577327"/>
                </a:lnTo>
                <a:lnTo>
                  <a:pt x="82664" y="1559179"/>
                </a:lnTo>
                <a:lnTo>
                  <a:pt x="67310" y="1559179"/>
                </a:lnTo>
                <a:lnTo>
                  <a:pt x="54737" y="1534756"/>
                </a:lnTo>
                <a:lnTo>
                  <a:pt x="66967" y="1528491"/>
                </a:lnTo>
                <a:lnTo>
                  <a:pt x="54483" y="1504086"/>
                </a:lnTo>
                <a:close/>
              </a:path>
              <a:path w="3063240" h="1578610">
                <a:moveTo>
                  <a:pt x="66967" y="1528491"/>
                </a:moveTo>
                <a:lnTo>
                  <a:pt x="54737" y="1534756"/>
                </a:lnTo>
                <a:lnTo>
                  <a:pt x="67310" y="1559179"/>
                </a:lnTo>
                <a:lnTo>
                  <a:pt x="79476" y="1552946"/>
                </a:lnTo>
                <a:lnTo>
                  <a:pt x="66967" y="1528491"/>
                </a:lnTo>
                <a:close/>
              </a:path>
              <a:path w="3063240" h="1578610">
                <a:moveTo>
                  <a:pt x="79476" y="1552946"/>
                </a:moveTo>
                <a:lnTo>
                  <a:pt x="67310" y="1559179"/>
                </a:lnTo>
                <a:lnTo>
                  <a:pt x="82664" y="1559179"/>
                </a:lnTo>
                <a:lnTo>
                  <a:pt x="79476" y="1552946"/>
                </a:lnTo>
                <a:close/>
              </a:path>
              <a:path w="3063240" h="1578610">
                <a:moveTo>
                  <a:pt x="3050667" y="0"/>
                </a:moveTo>
                <a:lnTo>
                  <a:pt x="66967" y="1528491"/>
                </a:lnTo>
                <a:lnTo>
                  <a:pt x="79476" y="1552946"/>
                </a:lnTo>
                <a:lnTo>
                  <a:pt x="3063240" y="24384"/>
                </a:lnTo>
                <a:lnTo>
                  <a:pt x="3050667" y="0"/>
                </a:lnTo>
                <a:close/>
              </a:path>
            </a:pathLst>
          </a:custGeom>
          <a:solidFill>
            <a:srgbClr val="E2231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0547713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4903" y="1623441"/>
            <a:ext cx="5781675" cy="334962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67640" marR="0" lvl="0" indent="-154940" algn="l" defTabSz="914400" rtl="0" eaLnBrk="1" fontAlgn="auto" latinLnBrk="0" hangingPunct="1">
              <a:lnSpc>
                <a:spcPts val="3045"/>
              </a:lnSpc>
              <a:spcBef>
                <a:spcPts val="115"/>
              </a:spcBef>
              <a:spcAft>
                <a:spcPts val="0"/>
              </a:spcAft>
              <a:buClr>
                <a:srgbClr val="282828"/>
              </a:buClr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145" normalizeH="0" baseline="0" noProof="0" dirty="0">
                <a:ln>
                  <a:noFill/>
                </a:ln>
                <a:solidFill>
                  <a:srgbClr val="6DBD4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GET</a:t>
            </a:r>
            <a:endParaRPr kumimoji="0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20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/restconf/data/netconf-state/capabilities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505"/>
              </a:spcBef>
              <a:spcAft>
                <a:spcPts val="0"/>
              </a:spcAft>
              <a:buClr>
                <a:srgbClr val="282828"/>
              </a:buClr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E2231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Add </a:t>
            </a:r>
            <a:r>
              <a:rPr kumimoji="0" sz="2650" b="0" i="0" u="none" strike="noStrike" kern="1200" cap="none" spc="-110" normalizeH="0" baseline="0" noProof="0" dirty="0">
                <a:ln>
                  <a:noFill/>
                </a:ln>
                <a:solidFill>
                  <a:srgbClr val="E2231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RESTCONF</a:t>
            </a:r>
            <a:r>
              <a:rPr kumimoji="0" sz="2650" b="0" i="0" u="none" strike="noStrike" kern="1200" cap="none" spc="60" normalizeH="0" baseline="0" noProof="0" dirty="0">
                <a:ln>
                  <a:noFill/>
                </a:ln>
                <a:solidFill>
                  <a:srgbClr val="E2231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E2231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Headers</a:t>
            </a:r>
            <a:endParaRPr kumimoji="0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697230" lvl="1" indent="-15240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58333"/>
              <a:buFontTx/>
              <a:buChar char="•"/>
              <a:tabLst>
                <a:tab pos="320675" algn="l"/>
              </a:tabLst>
              <a:defRPr/>
            </a:pP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Content-Type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2400" b="0" i="0" u="none" strike="noStrike" kern="1200" cap="none" spc="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Accept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application/yang-data+json 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(or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xml)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ts val="3115"/>
              </a:lnSpc>
              <a:spcBef>
                <a:spcPts val="1355"/>
              </a:spcBef>
              <a:spcAft>
                <a:spcPts val="0"/>
              </a:spcAft>
              <a:buClr>
                <a:srgbClr val="282828"/>
              </a:buClr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FAAB1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Configure 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srgbClr val="FAAB1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Basic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FAAB1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Auth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FAAB1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</a:t>
            </a:r>
            <a:r>
              <a:rPr kumimoji="0" sz="2650" b="0" i="0" u="none" strike="noStrike" kern="1200" cap="none" spc="225" normalizeH="0" baseline="0" noProof="0" dirty="0">
                <a:ln>
                  <a:noFill/>
                </a:ln>
                <a:solidFill>
                  <a:srgbClr val="FAAB1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FAAB1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username</a:t>
            </a:r>
            <a:endParaRPr kumimoji="0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FAAB1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FAAB1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password</a:t>
            </a:r>
            <a:r>
              <a:rPr kumimoji="0" sz="2650" b="0" i="0" u="none" strike="noStrike" kern="1200" cap="none" spc="100" normalizeH="0" baseline="0" noProof="0" dirty="0">
                <a:ln>
                  <a:noFill/>
                </a:ln>
                <a:solidFill>
                  <a:srgbClr val="FAAB1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srgbClr val="FAAB1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variables</a:t>
            </a:r>
            <a:endParaRPr kumimoji="0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926274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005073"/>
                </a:solidFill>
              </a:rPr>
              <a:t>Get </a:t>
            </a:r>
            <a:r>
              <a:rPr spc="-20" dirty="0">
                <a:solidFill>
                  <a:srgbClr val="005073"/>
                </a:solidFill>
              </a:rPr>
              <a:t>Capabilities </a:t>
            </a:r>
            <a:r>
              <a:rPr spc="-10" dirty="0">
                <a:solidFill>
                  <a:srgbClr val="005073"/>
                </a:solidFill>
              </a:rPr>
              <a:t>List </a:t>
            </a:r>
            <a:r>
              <a:rPr spc="-60" dirty="0">
                <a:solidFill>
                  <a:srgbClr val="005073"/>
                </a:solidFill>
              </a:rPr>
              <a:t>via</a:t>
            </a:r>
            <a:r>
              <a:rPr spc="300" dirty="0">
                <a:solidFill>
                  <a:srgbClr val="005073"/>
                </a:solidFill>
              </a:rPr>
              <a:t> </a:t>
            </a:r>
            <a:r>
              <a:rPr spc="-170" dirty="0">
                <a:solidFill>
                  <a:srgbClr val="005073"/>
                </a:solidFill>
              </a:rPr>
              <a:t>RESTCONF</a:t>
            </a:r>
          </a:p>
        </p:txBody>
      </p:sp>
      <p:sp>
        <p:nvSpPr>
          <p:cNvPr id="4" name="object 4"/>
          <p:cNvSpPr/>
          <p:nvPr/>
        </p:nvSpPr>
        <p:spPr>
          <a:xfrm>
            <a:off x="6821423" y="1691639"/>
            <a:ext cx="5093208" cy="1972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88123" y="3128772"/>
            <a:ext cx="4258310" cy="228600"/>
          </a:xfrm>
          <a:custGeom>
            <a:avLst/>
            <a:gdLst/>
            <a:ahLst/>
            <a:cxnLst/>
            <a:rect l="l" t="t" r="r" b="b"/>
            <a:pathLst>
              <a:path w="4258309" h="228600">
                <a:moveTo>
                  <a:pt x="0" y="228600"/>
                </a:moveTo>
                <a:lnTo>
                  <a:pt x="4258056" y="228600"/>
                </a:lnTo>
                <a:lnTo>
                  <a:pt x="4258056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39624">
            <a:solidFill>
              <a:srgbClr val="E2231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98080" y="4194047"/>
            <a:ext cx="3432048" cy="1639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78268" y="4174235"/>
            <a:ext cx="3472179" cy="1679575"/>
          </a:xfrm>
          <a:custGeom>
            <a:avLst/>
            <a:gdLst/>
            <a:ahLst/>
            <a:cxnLst/>
            <a:rect l="l" t="t" r="r" b="b"/>
            <a:pathLst>
              <a:path w="3472179" h="1679575">
                <a:moveTo>
                  <a:pt x="0" y="1679448"/>
                </a:moveTo>
                <a:lnTo>
                  <a:pt x="3471672" y="1679448"/>
                </a:lnTo>
                <a:lnTo>
                  <a:pt x="3471672" y="0"/>
                </a:lnTo>
                <a:lnTo>
                  <a:pt x="0" y="0"/>
                </a:lnTo>
                <a:lnTo>
                  <a:pt x="0" y="1679448"/>
                </a:lnTo>
                <a:close/>
              </a:path>
            </a:pathLst>
          </a:custGeom>
          <a:ln w="39624">
            <a:solidFill>
              <a:srgbClr val="FAAB17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66204" y="1790700"/>
            <a:ext cx="3855720" cy="226060"/>
          </a:xfrm>
          <a:custGeom>
            <a:avLst/>
            <a:gdLst/>
            <a:ahLst/>
            <a:cxnLst/>
            <a:rect l="l" t="t" r="r" b="b"/>
            <a:pathLst>
              <a:path w="3855720" h="226060">
                <a:moveTo>
                  <a:pt x="0" y="225551"/>
                </a:moveTo>
                <a:lnTo>
                  <a:pt x="3855720" y="225551"/>
                </a:lnTo>
                <a:lnTo>
                  <a:pt x="3855720" y="0"/>
                </a:lnTo>
                <a:lnTo>
                  <a:pt x="0" y="0"/>
                </a:lnTo>
                <a:lnTo>
                  <a:pt x="0" y="225551"/>
                </a:lnTo>
                <a:close/>
              </a:path>
            </a:pathLst>
          </a:custGeom>
          <a:ln w="39624">
            <a:solidFill>
              <a:srgbClr val="6DBD4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340307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972502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073"/>
                </a:solidFill>
              </a:rPr>
              <a:t>For </a:t>
            </a:r>
            <a:r>
              <a:rPr spc="-110" dirty="0">
                <a:solidFill>
                  <a:srgbClr val="005073"/>
                </a:solidFill>
              </a:rPr>
              <a:t>a </a:t>
            </a:r>
            <a:r>
              <a:rPr spc="5" dirty="0">
                <a:solidFill>
                  <a:srgbClr val="005073"/>
                </a:solidFill>
              </a:rPr>
              <a:t>long </a:t>
            </a:r>
            <a:r>
              <a:rPr spc="25" dirty="0">
                <a:solidFill>
                  <a:srgbClr val="005073"/>
                </a:solidFill>
              </a:rPr>
              <a:t>time.. </a:t>
            </a:r>
            <a:r>
              <a:rPr spc="-45" dirty="0">
                <a:solidFill>
                  <a:srgbClr val="005073"/>
                </a:solidFill>
              </a:rPr>
              <a:t>Humans </a:t>
            </a:r>
            <a:r>
              <a:rPr spc="75" dirty="0">
                <a:solidFill>
                  <a:srgbClr val="005073"/>
                </a:solidFill>
              </a:rPr>
              <a:t>were </a:t>
            </a:r>
            <a:r>
              <a:rPr spc="30" dirty="0">
                <a:solidFill>
                  <a:srgbClr val="005073"/>
                </a:solidFill>
              </a:rPr>
              <a:t>the </a:t>
            </a:r>
            <a:r>
              <a:rPr spc="-10" dirty="0">
                <a:solidFill>
                  <a:srgbClr val="005073"/>
                </a:solidFill>
              </a:rPr>
              <a:t>only</a:t>
            </a:r>
            <a:r>
              <a:rPr spc="580" dirty="0">
                <a:solidFill>
                  <a:srgbClr val="005073"/>
                </a:solidFill>
              </a:rPr>
              <a:t> </a:t>
            </a:r>
            <a:r>
              <a:rPr dirty="0">
                <a:solidFill>
                  <a:srgbClr val="005073"/>
                </a:solidFill>
              </a:rPr>
              <a:t>users</a:t>
            </a:r>
          </a:p>
        </p:txBody>
      </p:sp>
      <p:sp>
        <p:nvSpPr>
          <p:cNvPr id="3" name="object 3"/>
          <p:cNvSpPr/>
          <p:nvPr/>
        </p:nvSpPr>
        <p:spPr>
          <a:xfrm>
            <a:off x="2767583" y="1429511"/>
            <a:ext cx="6461760" cy="487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67583" y="1429511"/>
            <a:ext cx="6461760" cy="4876800"/>
          </a:xfrm>
          <a:custGeom>
            <a:avLst/>
            <a:gdLst/>
            <a:ahLst/>
            <a:cxnLst/>
            <a:rect l="l" t="t" r="r" b="b"/>
            <a:pathLst>
              <a:path w="6461759" h="4876800">
                <a:moveTo>
                  <a:pt x="0" y="4876800"/>
                </a:moveTo>
                <a:lnTo>
                  <a:pt x="6461760" y="4876800"/>
                </a:lnTo>
                <a:lnTo>
                  <a:pt x="6461760" y="0"/>
                </a:lnTo>
                <a:lnTo>
                  <a:pt x="0" y="0"/>
                </a:lnTo>
                <a:lnTo>
                  <a:pt x="0" y="4876800"/>
                </a:lnTo>
                <a:close/>
              </a:path>
            </a:pathLst>
          </a:custGeom>
          <a:solidFill>
            <a:srgbClr val="BEBEBE">
              <a:alpha val="65881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94888" y="1566672"/>
            <a:ext cx="2801620" cy="2207260"/>
          </a:xfrm>
          <a:custGeom>
            <a:avLst/>
            <a:gdLst/>
            <a:ahLst/>
            <a:cxnLst/>
            <a:rect l="l" t="t" r="r" b="b"/>
            <a:pathLst>
              <a:path w="2801620" h="2207260">
                <a:moveTo>
                  <a:pt x="2249424" y="0"/>
                </a:moveTo>
                <a:lnTo>
                  <a:pt x="2249424" y="275843"/>
                </a:lnTo>
                <a:lnTo>
                  <a:pt x="965453" y="275843"/>
                </a:lnTo>
                <a:lnTo>
                  <a:pt x="917273" y="277025"/>
                </a:lnTo>
                <a:lnTo>
                  <a:pt x="869703" y="280533"/>
                </a:lnTo>
                <a:lnTo>
                  <a:pt x="822799" y="286313"/>
                </a:lnTo>
                <a:lnTo>
                  <a:pt x="776617" y="294308"/>
                </a:lnTo>
                <a:lnTo>
                  <a:pt x="731212" y="304464"/>
                </a:lnTo>
                <a:lnTo>
                  <a:pt x="686639" y="316725"/>
                </a:lnTo>
                <a:lnTo>
                  <a:pt x="642954" y="331035"/>
                </a:lnTo>
                <a:lnTo>
                  <a:pt x="600212" y="347341"/>
                </a:lnTo>
                <a:lnTo>
                  <a:pt x="558468" y="365585"/>
                </a:lnTo>
                <a:lnTo>
                  <a:pt x="517778" y="385713"/>
                </a:lnTo>
                <a:lnTo>
                  <a:pt x="478197" y="407669"/>
                </a:lnTo>
                <a:lnTo>
                  <a:pt x="439780" y="431399"/>
                </a:lnTo>
                <a:lnTo>
                  <a:pt x="402583" y="456847"/>
                </a:lnTo>
                <a:lnTo>
                  <a:pt x="366661" y="483956"/>
                </a:lnTo>
                <a:lnTo>
                  <a:pt x="332069" y="512673"/>
                </a:lnTo>
                <a:lnTo>
                  <a:pt x="298863" y="542942"/>
                </a:lnTo>
                <a:lnTo>
                  <a:pt x="267098" y="574707"/>
                </a:lnTo>
                <a:lnTo>
                  <a:pt x="236829" y="607913"/>
                </a:lnTo>
                <a:lnTo>
                  <a:pt x="208112" y="642505"/>
                </a:lnTo>
                <a:lnTo>
                  <a:pt x="181003" y="678427"/>
                </a:lnTo>
                <a:lnTo>
                  <a:pt x="155555" y="715624"/>
                </a:lnTo>
                <a:lnTo>
                  <a:pt x="131825" y="754041"/>
                </a:lnTo>
                <a:lnTo>
                  <a:pt x="109869" y="793622"/>
                </a:lnTo>
                <a:lnTo>
                  <a:pt x="89741" y="834312"/>
                </a:lnTo>
                <a:lnTo>
                  <a:pt x="71497" y="876056"/>
                </a:lnTo>
                <a:lnTo>
                  <a:pt x="55191" y="918798"/>
                </a:lnTo>
                <a:lnTo>
                  <a:pt x="40881" y="962483"/>
                </a:lnTo>
                <a:lnTo>
                  <a:pt x="28620" y="1007056"/>
                </a:lnTo>
                <a:lnTo>
                  <a:pt x="18464" y="1052461"/>
                </a:lnTo>
                <a:lnTo>
                  <a:pt x="10469" y="1098643"/>
                </a:lnTo>
                <a:lnTo>
                  <a:pt x="4689" y="1145547"/>
                </a:lnTo>
                <a:lnTo>
                  <a:pt x="1181" y="1193117"/>
                </a:lnTo>
                <a:lnTo>
                  <a:pt x="0" y="1241298"/>
                </a:lnTo>
                <a:lnTo>
                  <a:pt x="0" y="2206752"/>
                </a:lnTo>
                <a:lnTo>
                  <a:pt x="551688" y="2206752"/>
                </a:lnTo>
                <a:lnTo>
                  <a:pt x="551688" y="1241298"/>
                </a:lnTo>
                <a:lnTo>
                  <a:pt x="554472" y="1193052"/>
                </a:lnTo>
                <a:lnTo>
                  <a:pt x="562618" y="1146438"/>
                </a:lnTo>
                <a:lnTo>
                  <a:pt x="575814" y="1101769"/>
                </a:lnTo>
                <a:lnTo>
                  <a:pt x="593751" y="1059353"/>
                </a:lnTo>
                <a:lnTo>
                  <a:pt x="616117" y="1019502"/>
                </a:lnTo>
                <a:lnTo>
                  <a:pt x="642601" y="982526"/>
                </a:lnTo>
                <a:lnTo>
                  <a:pt x="672893" y="948737"/>
                </a:lnTo>
                <a:lnTo>
                  <a:pt x="706682" y="918445"/>
                </a:lnTo>
                <a:lnTo>
                  <a:pt x="743658" y="891961"/>
                </a:lnTo>
                <a:lnTo>
                  <a:pt x="783509" y="869595"/>
                </a:lnTo>
                <a:lnTo>
                  <a:pt x="825925" y="851658"/>
                </a:lnTo>
                <a:lnTo>
                  <a:pt x="870594" y="838462"/>
                </a:lnTo>
                <a:lnTo>
                  <a:pt x="917208" y="830316"/>
                </a:lnTo>
                <a:lnTo>
                  <a:pt x="965453" y="827531"/>
                </a:lnTo>
                <a:lnTo>
                  <a:pt x="2525268" y="827531"/>
                </a:lnTo>
                <a:lnTo>
                  <a:pt x="2801112" y="551688"/>
                </a:lnTo>
                <a:lnTo>
                  <a:pt x="2249424" y="0"/>
                </a:lnTo>
                <a:close/>
              </a:path>
              <a:path w="2801620" h="2207260">
                <a:moveTo>
                  <a:pt x="2525268" y="827531"/>
                </a:moveTo>
                <a:lnTo>
                  <a:pt x="2249424" y="827531"/>
                </a:lnTo>
                <a:lnTo>
                  <a:pt x="2249424" y="1103376"/>
                </a:lnTo>
                <a:lnTo>
                  <a:pt x="2525268" y="827531"/>
                </a:lnTo>
                <a:close/>
              </a:path>
            </a:pathLst>
          </a:custGeom>
          <a:solidFill>
            <a:srgbClr val="00BBE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84903" y="4099559"/>
            <a:ext cx="2801620" cy="2207260"/>
          </a:xfrm>
          <a:custGeom>
            <a:avLst/>
            <a:gdLst/>
            <a:ahLst/>
            <a:cxnLst/>
            <a:rect l="l" t="t" r="r" b="b"/>
            <a:pathLst>
              <a:path w="2801620" h="2207260">
                <a:moveTo>
                  <a:pt x="551688" y="1103376"/>
                </a:moveTo>
                <a:lnTo>
                  <a:pt x="0" y="1655064"/>
                </a:lnTo>
                <a:lnTo>
                  <a:pt x="551688" y="2206752"/>
                </a:lnTo>
                <a:lnTo>
                  <a:pt x="551688" y="1930908"/>
                </a:lnTo>
                <a:lnTo>
                  <a:pt x="1835658" y="1930908"/>
                </a:lnTo>
                <a:lnTo>
                  <a:pt x="1883838" y="1929726"/>
                </a:lnTo>
                <a:lnTo>
                  <a:pt x="1931408" y="1926218"/>
                </a:lnTo>
                <a:lnTo>
                  <a:pt x="1978312" y="1920440"/>
                </a:lnTo>
                <a:lnTo>
                  <a:pt x="2024494" y="1912445"/>
                </a:lnTo>
                <a:lnTo>
                  <a:pt x="2069899" y="1902291"/>
                </a:lnTo>
                <a:lnTo>
                  <a:pt x="2114472" y="1890031"/>
                </a:lnTo>
                <a:lnTo>
                  <a:pt x="2158157" y="1875722"/>
                </a:lnTo>
                <a:lnTo>
                  <a:pt x="2200899" y="1859419"/>
                </a:lnTo>
                <a:lnTo>
                  <a:pt x="2242643" y="1841176"/>
                </a:lnTo>
                <a:lnTo>
                  <a:pt x="2283333" y="1821050"/>
                </a:lnTo>
                <a:lnTo>
                  <a:pt x="2322914" y="1799096"/>
                </a:lnTo>
                <a:lnTo>
                  <a:pt x="2361331" y="1775368"/>
                </a:lnTo>
                <a:lnTo>
                  <a:pt x="2398528" y="1749922"/>
                </a:lnTo>
                <a:lnTo>
                  <a:pt x="2434450" y="1722814"/>
                </a:lnTo>
                <a:lnTo>
                  <a:pt x="2469042" y="1694099"/>
                </a:lnTo>
                <a:lnTo>
                  <a:pt x="2502248" y="1663832"/>
                </a:lnTo>
                <a:lnTo>
                  <a:pt x="2534013" y="1632069"/>
                </a:lnTo>
                <a:lnTo>
                  <a:pt x="2564282" y="1598864"/>
                </a:lnTo>
                <a:lnTo>
                  <a:pt x="2592999" y="1564273"/>
                </a:lnTo>
                <a:lnTo>
                  <a:pt x="2620108" y="1528352"/>
                </a:lnTo>
                <a:lnTo>
                  <a:pt x="2645556" y="1491155"/>
                </a:lnTo>
                <a:lnTo>
                  <a:pt x="2669285" y="1452738"/>
                </a:lnTo>
                <a:lnTo>
                  <a:pt x="2691242" y="1413157"/>
                </a:lnTo>
                <a:lnTo>
                  <a:pt x="2708030" y="1379220"/>
                </a:lnTo>
                <a:lnTo>
                  <a:pt x="551688" y="1379220"/>
                </a:lnTo>
                <a:lnTo>
                  <a:pt x="551688" y="1103376"/>
                </a:lnTo>
                <a:close/>
              </a:path>
              <a:path w="2801620" h="2207260">
                <a:moveTo>
                  <a:pt x="2801112" y="0"/>
                </a:moveTo>
                <a:lnTo>
                  <a:pt x="2249424" y="0"/>
                </a:lnTo>
                <a:lnTo>
                  <a:pt x="2249424" y="965453"/>
                </a:lnTo>
                <a:lnTo>
                  <a:pt x="2246639" y="1013699"/>
                </a:lnTo>
                <a:lnTo>
                  <a:pt x="2238493" y="1060313"/>
                </a:lnTo>
                <a:lnTo>
                  <a:pt x="2225297" y="1104982"/>
                </a:lnTo>
                <a:lnTo>
                  <a:pt x="2207360" y="1147398"/>
                </a:lnTo>
                <a:lnTo>
                  <a:pt x="2184994" y="1187249"/>
                </a:lnTo>
                <a:lnTo>
                  <a:pt x="2158510" y="1224225"/>
                </a:lnTo>
                <a:lnTo>
                  <a:pt x="2128218" y="1258014"/>
                </a:lnTo>
                <a:lnTo>
                  <a:pt x="2094429" y="1288306"/>
                </a:lnTo>
                <a:lnTo>
                  <a:pt x="2057453" y="1314790"/>
                </a:lnTo>
                <a:lnTo>
                  <a:pt x="2017602" y="1337156"/>
                </a:lnTo>
                <a:lnTo>
                  <a:pt x="1975186" y="1355093"/>
                </a:lnTo>
                <a:lnTo>
                  <a:pt x="1930517" y="1368289"/>
                </a:lnTo>
                <a:lnTo>
                  <a:pt x="1883903" y="1376435"/>
                </a:lnTo>
                <a:lnTo>
                  <a:pt x="1835658" y="1379220"/>
                </a:lnTo>
                <a:lnTo>
                  <a:pt x="2708030" y="1379220"/>
                </a:lnTo>
                <a:lnTo>
                  <a:pt x="2729614" y="1330721"/>
                </a:lnTo>
                <a:lnTo>
                  <a:pt x="2745920" y="1287978"/>
                </a:lnTo>
                <a:lnTo>
                  <a:pt x="2760230" y="1244291"/>
                </a:lnTo>
                <a:lnTo>
                  <a:pt x="2772491" y="1199716"/>
                </a:lnTo>
                <a:lnTo>
                  <a:pt x="2782647" y="1154308"/>
                </a:lnTo>
                <a:lnTo>
                  <a:pt x="2790642" y="1108122"/>
                </a:lnTo>
                <a:lnTo>
                  <a:pt x="2796422" y="1061214"/>
                </a:lnTo>
                <a:lnTo>
                  <a:pt x="2799930" y="1013640"/>
                </a:lnTo>
                <a:lnTo>
                  <a:pt x="2801112" y="965453"/>
                </a:lnTo>
                <a:lnTo>
                  <a:pt x="2801112" y="0"/>
                </a:lnTo>
                <a:close/>
              </a:path>
            </a:pathLst>
          </a:custGeom>
          <a:solidFill>
            <a:srgbClr val="00BBE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51776" y="3773423"/>
            <a:ext cx="3295015" cy="1088390"/>
          </a:xfrm>
          <a:custGeom>
            <a:avLst/>
            <a:gdLst/>
            <a:ahLst/>
            <a:cxnLst/>
            <a:rect l="l" t="t" r="r" b="b"/>
            <a:pathLst>
              <a:path w="3295015" h="1088389">
                <a:moveTo>
                  <a:pt x="0" y="1088136"/>
                </a:moveTo>
                <a:lnTo>
                  <a:pt x="3294887" y="1088136"/>
                </a:lnTo>
                <a:lnTo>
                  <a:pt x="3294887" y="0"/>
                </a:lnTo>
                <a:lnTo>
                  <a:pt x="0" y="0"/>
                </a:lnTo>
                <a:lnTo>
                  <a:pt x="0" y="1088136"/>
                </a:lnTo>
                <a:close/>
              </a:path>
            </a:pathLst>
          </a:custGeom>
          <a:solidFill>
            <a:srgbClr val="67676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32293" y="3771138"/>
            <a:ext cx="2887345" cy="105029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90000"/>
              </a:lnSpc>
              <a:spcBef>
                <a:spcPts val="3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User 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asks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takes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action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 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interacting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</a:t>
            </a:r>
            <a:r>
              <a:rPr kumimoji="0" sz="2400" b="0" i="0" u="none" strike="noStrike" kern="1200" cap="none" spc="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UI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2816" y="1847088"/>
            <a:ext cx="2600325" cy="1088390"/>
          </a:xfrm>
          <a:custGeom>
            <a:avLst/>
            <a:gdLst/>
            <a:ahLst/>
            <a:cxnLst/>
            <a:rect l="l" t="t" r="r" b="b"/>
            <a:pathLst>
              <a:path w="2600325" h="1088389">
                <a:moveTo>
                  <a:pt x="0" y="1088136"/>
                </a:moveTo>
                <a:lnTo>
                  <a:pt x="2599944" y="1088136"/>
                </a:lnTo>
                <a:lnTo>
                  <a:pt x="2599944" y="0"/>
                </a:lnTo>
                <a:lnTo>
                  <a:pt x="0" y="0"/>
                </a:lnTo>
                <a:lnTo>
                  <a:pt x="0" y="1088136"/>
                </a:lnTo>
                <a:close/>
              </a:path>
            </a:pathLst>
          </a:custGeom>
          <a:solidFill>
            <a:srgbClr val="67676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0641" y="1843481"/>
            <a:ext cx="2444115" cy="105029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90100"/>
              </a:lnSpc>
              <a:spcBef>
                <a:spcPts val="3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Software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displays 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results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User 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Interface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(UI)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746504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9327" y="6367881"/>
            <a:ext cx="3615690" cy="13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50"/>
              </a:lnSpc>
            </a:pPr>
            <a:r>
              <a:rPr sz="800" spc="80" dirty="0">
                <a:solidFill>
                  <a:srgbClr val="A6A6A6"/>
                </a:solidFill>
                <a:latin typeface="Arial"/>
                <a:cs typeface="Arial"/>
              </a:rPr>
              <a:t>© </a:t>
            </a:r>
            <a:r>
              <a:rPr sz="800" spc="40" dirty="0">
                <a:solidFill>
                  <a:srgbClr val="A6A6A6"/>
                </a:solidFill>
                <a:latin typeface="Arial"/>
                <a:cs typeface="Arial"/>
              </a:rPr>
              <a:t>2017  </a:t>
            </a:r>
            <a:r>
              <a:rPr sz="800" spc="10" dirty="0">
                <a:solidFill>
                  <a:srgbClr val="A6A6A6"/>
                </a:solidFill>
                <a:latin typeface="Arial"/>
                <a:cs typeface="Arial"/>
              </a:rPr>
              <a:t>Cisco </a:t>
            </a:r>
            <a:r>
              <a:rPr sz="800" spc="15" dirty="0">
                <a:solidFill>
                  <a:srgbClr val="A6A6A6"/>
                </a:solidFill>
                <a:latin typeface="Arial"/>
                <a:cs typeface="Arial"/>
              </a:rPr>
              <a:t>and/or  </a:t>
            </a:r>
            <a:r>
              <a:rPr sz="800" spc="5" dirty="0">
                <a:solidFill>
                  <a:srgbClr val="A6A6A6"/>
                </a:solidFill>
                <a:latin typeface="Arial"/>
                <a:cs typeface="Arial"/>
              </a:rPr>
              <a:t>its affiliates.  </a:t>
            </a:r>
            <a:r>
              <a:rPr sz="800" dirty="0">
                <a:solidFill>
                  <a:srgbClr val="A6A6A6"/>
                </a:solidFill>
                <a:latin typeface="Arial"/>
                <a:cs typeface="Arial"/>
              </a:rPr>
              <a:t>All </a:t>
            </a:r>
            <a:r>
              <a:rPr sz="800" spc="5" dirty="0">
                <a:solidFill>
                  <a:srgbClr val="A6A6A6"/>
                </a:solidFill>
                <a:latin typeface="Arial"/>
                <a:cs typeface="Arial"/>
              </a:rPr>
              <a:t>rights  </a:t>
            </a:r>
            <a:r>
              <a:rPr sz="800" spc="10" dirty="0">
                <a:solidFill>
                  <a:srgbClr val="A6A6A6"/>
                </a:solidFill>
                <a:latin typeface="Arial"/>
                <a:cs typeface="Arial"/>
              </a:rPr>
              <a:t>reserved.    Cisco</a:t>
            </a:r>
            <a:r>
              <a:rPr sz="800" spc="10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800" spc="5" dirty="0">
                <a:solidFill>
                  <a:srgbClr val="A6A6A6"/>
                </a:solidFill>
                <a:latin typeface="Arial"/>
                <a:cs typeface="Arial"/>
              </a:rPr>
              <a:t>Confidential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4085" y="3654628"/>
            <a:ext cx="4272915" cy="962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150" spc="10" dirty="0">
                <a:solidFill>
                  <a:srgbClr val="005073"/>
                </a:solidFill>
                <a:latin typeface="+mj-lt"/>
                <a:cs typeface="Arial"/>
              </a:rPr>
              <a:t>Demo</a:t>
            </a:r>
            <a:r>
              <a:rPr sz="6150" spc="35" dirty="0">
                <a:solidFill>
                  <a:srgbClr val="005073"/>
                </a:solidFill>
                <a:latin typeface="+mj-lt"/>
                <a:cs typeface="Arial"/>
              </a:rPr>
              <a:t> </a:t>
            </a:r>
            <a:r>
              <a:rPr sz="6150" spc="-50" dirty="0">
                <a:solidFill>
                  <a:srgbClr val="005073"/>
                </a:solidFill>
                <a:latin typeface="+mj-lt"/>
                <a:cs typeface="Arial"/>
              </a:rPr>
              <a:t>Time!</a:t>
            </a:r>
            <a:endParaRPr sz="6150" dirty="0">
              <a:latin typeface="+mj-lt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78423" y="1438655"/>
            <a:ext cx="5007864" cy="3883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BF00C-4ECF-1248-84F2-0D8BC21D4FC5}"/>
              </a:ext>
            </a:extLst>
          </p:cNvPr>
          <p:cNvSpPr txBox="1"/>
          <p:nvPr/>
        </p:nvSpPr>
        <p:spPr>
          <a:xfrm>
            <a:off x="634085" y="5137141"/>
            <a:ext cx="1711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postman</a:t>
            </a:r>
          </a:p>
          <a:p>
            <a:r>
              <a:rPr lang="en-US" dirty="0">
                <a:latin typeface="+mn-lt"/>
              </a:rPr>
              <a:t>python requests</a:t>
            </a:r>
            <a:endParaRPr lang="en-C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59275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C4CF1-2A5A-4D4E-8566-D32001D3C0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r>
              <a:rPr lang="en-US" altLang="zh-CN" dirty="0"/>
              <a:t>Transport</a:t>
            </a:r>
            <a:r>
              <a:rPr lang="zh-CN" altLang="en-US" dirty="0"/>
              <a:t> </a:t>
            </a:r>
            <a:r>
              <a:rPr lang="en-US" altLang="zh-CN" dirty="0"/>
              <a:t>Protocol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A97A2-5585-DC42-9D65-5B753AE24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1716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1CB1D4-DD93-9A4C-BC5C-065923FD71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7461" y="1525044"/>
            <a:ext cx="10911889" cy="4519083"/>
          </a:xfrm>
        </p:spPr>
        <p:txBody>
          <a:bodyPr/>
          <a:lstStyle/>
          <a:p>
            <a:r>
              <a:rPr lang="en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 err="1"/>
              <a:t>Netconf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ncclient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modify</a:t>
            </a:r>
            <a:r>
              <a:rPr lang="zh-CN" altLang="en-US" dirty="0"/>
              <a:t> </a:t>
            </a:r>
            <a:r>
              <a:rPr lang="en-US" altLang="zh-CN" dirty="0"/>
              <a:t>Interface-Config</a:t>
            </a:r>
          </a:p>
          <a:p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 err="1"/>
              <a:t>Restconf</a:t>
            </a:r>
            <a:r>
              <a:rPr lang="zh-CN" altLang="en-US" dirty="0"/>
              <a:t> </a:t>
            </a:r>
            <a:r>
              <a:rPr lang="en-US" altLang="zh-CN" dirty="0"/>
              <a:t>(requests)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modify</a:t>
            </a:r>
            <a:r>
              <a:rPr lang="zh-CN" altLang="en-US" dirty="0"/>
              <a:t> </a:t>
            </a:r>
            <a:r>
              <a:rPr lang="en-US" altLang="zh-CN" dirty="0"/>
              <a:t>Interface-Config</a:t>
            </a:r>
          </a:p>
          <a:p>
            <a:endParaRPr lang="en-US" dirty="0"/>
          </a:p>
          <a:p>
            <a:endParaRPr lang="en-C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562BA6-DB85-184B-B7E3-702982A7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155561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3538F1-FFEC-C649-AC80-B7AC82F97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Learn network programmability basics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DevNet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Courses)</a:t>
            </a:r>
          </a:p>
          <a:p>
            <a:pPr lvl="1"/>
            <a:r>
              <a:rPr lang="en-US" dirty="0">
                <a:hlinkClick r:id="rId2"/>
              </a:rPr>
              <a:t>https://developer.cisco.com/video/net-prog-basics/</a:t>
            </a:r>
            <a:endParaRPr lang="en-US" dirty="0"/>
          </a:p>
          <a:p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Tutorial</a:t>
            </a:r>
          </a:p>
          <a:p>
            <a:pPr lvl="1"/>
            <a:r>
              <a:rPr lang="en-US" dirty="0">
                <a:hlinkClick r:id="rId3"/>
              </a:rPr>
              <a:t>https://www.learnpython.org/</a:t>
            </a:r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FBDCAE-AA5F-104D-9DDF-BF5C89BDD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Continue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study..</a:t>
            </a:r>
            <a:r>
              <a:rPr lang="zh-CN" altLang="en-US" dirty="0"/>
              <a:t>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818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84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736" y="359790"/>
            <a:ext cx="10662285" cy="1053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4050"/>
              </a:lnSpc>
              <a:spcBef>
                <a:spcPts val="90"/>
              </a:spcBef>
            </a:pPr>
            <a:r>
              <a:rPr spc="-25" dirty="0">
                <a:solidFill>
                  <a:srgbClr val="005073"/>
                </a:solidFill>
              </a:rPr>
              <a:t>But </a:t>
            </a:r>
            <a:r>
              <a:rPr spc="25" dirty="0">
                <a:solidFill>
                  <a:srgbClr val="005073"/>
                </a:solidFill>
              </a:rPr>
              <a:t>what </a:t>
            </a:r>
            <a:r>
              <a:rPr spc="5" dirty="0">
                <a:solidFill>
                  <a:srgbClr val="005073"/>
                </a:solidFill>
              </a:rPr>
              <a:t>about </a:t>
            </a:r>
            <a:r>
              <a:rPr spc="40" dirty="0">
                <a:solidFill>
                  <a:srgbClr val="005073"/>
                </a:solidFill>
              </a:rPr>
              <a:t>when </a:t>
            </a:r>
            <a:r>
              <a:rPr spc="35" dirty="0">
                <a:solidFill>
                  <a:srgbClr val="005073"/>
                </a:solidFill>
              </a:rPr>
              <a:t>the </a:t>
            </a:r>
            <a:r>
              <a:rPr dirty="0">
                <a:solidFill>
                  <a:srgbClr val="005073"/>
                </a:solidFill>
              </a:rPr>
              <a:t>user </a:t>
            </a:r>
            <a:r>
              <a:rPr spc="-35" dirty="0">
                <a:solidFill>
                  <a:srgbClr val="005073"/>
                </a:solidFill>
              </a:rPr>
              <a:t>is </a:t>
            </a:r>
            <a:r>
              <a:rPr spc="5" dirty="0">
                <a:solidFill>
                  <a:srgbClr val="005073"/>
                </a:solidFill>
              </a:rPr>
              <a:t>another</a:t>
            </a:r>
            <a:r>
              <a:rPr spc="450" dirty="0">
                <a:solidFill>
                  <a:srgbClr val="005073"/>
                </a:solidFill>
              </a:rPr>
              <a:t> </a:t>
            </a:r>
            <a:r>
              <a:rPr spc="40" dirty="0">
                <a:solidFill>
                  <a:srgbClr val="005073"/>
                </a:solidFill>
              </a:rPr>
              <a:t>software</a:t>
            </a:r>
          </a:p>
          <a:p>
            <a:pPr marL="12700">
              <a:lnSpc>
                <a:spcPts val="4050"/>
              </a:lnSpc>
            </a:pPr>
            <a:r>
              <a:rPr spc="-130" dirty="0">
                <a:solidFill>
                  <a:srgbClr val="005073"/>
                </a:solidFill>
              </a:rPr>
              <a:t>system….</a:t>
            </a:r>
          </a:p>
        </p:txBody>
      </p:sp>
      <p:sp>
        <p:nvSpPr>
          <p:cNvPr id="3" name="object 3"/>
          <p:cNvSpPr/>
          <p:nvPr/>
        </p:nvSpPr>
        <p:spPr>
          <a:xfrm>
            <a:off x="4151376" y="1581911"/>
            <a:ext cx="2801620" cy="2207260"/>
          </a:xfrm>
          <a:custGeom>
            <a:avLst/>
            <a:gdLst/>
            <a:ahLst/>
            <a:cxnLst/>
            <a:rect l="l" t="t" r="r" b="b"/>
            <a:pathLst>
              <a:path w="2801620" h="2207260">
                <a:moveTo>
                  <a:pt x="2249424" y="0"/>
                </a:moveTo>
                <a:lnTo>
                  <a:pt x="2249424" y="275843"/>
                </a:lnTo>
                <a:lnTo>
                  <a:pt x="965453" y="275843"/>
                </a:lnTo>
                <a:lnTo>
                  <a:pt x="917273" y="277025"/>
                </a:lnTo>
                <a:lnTo>
                  <a:pt x="869703" y="280533"/>
                </a:lnTo>
                <a:lnTo>
                  <a:pt x="822799" y="286313"/>
                </a:lnTo>
                <a:lnTo>
                  <a:pt x="776617" y="294308"/>
                </a:lnTo>
                <a:lnTo>
                  <a:pt x="731212" y="304464"/>
                </a:lnTo>
                <a:lnTo>
                  <a:pt x="686639" y="316725"/>
                </a:lnTo>
                <a:lnTo>
                  <a:pt x="642954" y="331035"/>
                </a:lnTo>
                <a:lnTo>
                  <a:pt x="600212" y="347341"/>
                </a:lnTo>
                <a:lnTo>
                  <a:pt x="558468" y="365585"/>
                </a:lnTo>
                <a:lnTo>
                  <a:pt x="517778" y="385713"/>
                </a:lnTo>
                <a:lnTo>
                  <a:pt x="478197" y="407669"/>
                </a:lnTo>
                <a:lnTo>
                  <a:pt x="439780" y="431399"/>
                </a:lnTo>
                <a:lnTo>
                  <a:pt x="402583" y="456847"/>
                </a:lnTo>
                <a:lnTo>
                  <a:pt x="366661" y="483956"/>
                </a:lnTo>
                <a:lnTo>
                  <a:pt x="332069" y="512673"/>
                </a:lnTo>
                <a:lnTo>
                  <a:pt x="298863" y="542942"/>
                </a:lnTo>
                <a:lnTo>
                  <a:pt x="267098" y="574707"/>
                </a:lnTo>
                <a:lnTo>
                  <a:pt x="236829" y="607913"/>
                </a:lnTo>
                <a:lnTo>
                  <a:pt x="208112" y="642505"/>
                </a:lnTo>
                <a:lnTo>
                  <a:pt x="181003" y="678427"/>
                </a:lnTo>
                <a:lnTo>
                  <a:pt x="155555" y="715624"/>
                </a:lnTo>
                <a:lnTo>
                  <a:pt x="131825" y="754041"/>
                </a:lnTo>
                <a:lnTo>
                  <a:pt x="109869" y="793622"/>
                </a:lnTo>
                <a:lnTo>
                  <a:pt x="89741" y="834312"/>
                </a:lnTo>
                <a:lnTo>
                  <a:pt x="71497" y="876056"/>
                </a:lnTo>
                <a:lnTo>
                  <a:pt x="55191" y="918798"/>
                </a:lnTo>
                <a:lnTo>
                  <a:pt x="40881" y="962483"/>
                </a:lnTo>
                <a:lnTo>
                  <a:pt x="28620" y="1007056"/>
                </a:lnTo>
                <a:lnTo>
                  <a:pt x="18464" y="1052461"/>
                </a:lnTo>
                <a:lnTo>
                  <a:pt x="10469" y="1098643"/>
                </a:lnTo>
                <a:lnTo>
                  <a:pt x="4689" y="1145547"/>
                </a:lnTo>
                <a:lnTo>
                  <a:pt x="1181" y="1193117"/>
                </a:lnTo>
                <a:lnTo>
                  <a:pt x="0" y="1241298"/>
                </a:lnTo>
                <a:lnTo>
                  <a:pt x="0" y="2206752"/>
                </a:lnTo>
                <a:lnTo>
                  <a:pt x="551688" y="2206752"/>
                </a:lnTo>
                <a:lnTo>
                  <a:pt x="551688" y="1241298"/>
                </a:lnTo>
                <a:lnTo>
                  <a:pt x="554472" y="1193052"/>
                </a:lnTo>
                <a:lnTo>
                  <a:pt x="562618" y="1146438"/>
                </a:lnTo>
                <a:lnTo>
                  <a:pt x="575814" y="1101769"/>
                </a:lnTo>
                <a:lnTo>
                  <a:pt x="593751" y="1059353"/>
                </a:lnTo>
                <a:lnTo>
                  <a:pt x="616117" y="1019502"/>
                </a:lnTo>
                <a:lnTo>
                  <a:pt x="642601" y="982526"/>
                </a:lnTo>
                <a:lnTo>
                  <a:pt x="672893" y="948737"/>
                </a:lnTo>
                <a:lnTo>
                  <a:pt x="706682" y="918445"/>
                </a:lnTo>
                <a:lnTo>
                  <a:pt x="743658" y="891961"/>
                </a:lnTo>
                <a:lnTo>
                  <a:pt x="783509" y="869595"/>
                </a:lnTo>
                <a:lnTo>
                  <a:pt x="825925" y="851658"/>
                </a:lnTo>
                <a:lnTo>
                  <a:pt x="870594" y="838462"/>
                </a:lnTo>
                <a:lnTo>
                  <a:pt x="917208" y="830316"/>
                </a:lnTo>
                <a:lnTo>
                  <a:pt x="965453" y="827532"/>
                </a:lnTo>
                <a:lnTo>
                  <a:pt x="2525268" y="827532"/>
                </a:lnTo>
                <a:lnTo>
                  <a:pt x="2801112" y="551688"/>
                </a:lnTo>
                <a:lnTo>
                  <a:pt x="2249424" y="0"/>
                </a:lnTo>
                <a:close/>
              </a:path>
              <a:path w="2801620" h="2207260">
                <a:moveTo>
                  <a:pt x="2525268" y="827532"/>
                </a:moveTo>
                <a:lnTo>
                  <a:pt x="2249424" y="827532"/>
                </a:lnTo>
                <a:lnTo>
                  <a:pt x="2249424" y="1103376"/>
                </a:lnTo>
                <a:lnTo>
                  <a:pt x="2525268" y="827532"/>
                </a:lnTo>
                <a:close/>
              </a:path>
            </a:pathLst>
          </a:custGeom>
          <a:solidFill>
            <a:srgbClr val="00BBE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41391" y="4117847"/>
            <a:ext cx="2801620" cy="2207260"/>
          </a:xfrm>
          <a:custGeom>
            <a:avLst/>
            <a:gdLst/>
            <a:ahLst/>
            <a:cxnLst/>
            <a:rect l="l" t="t" r="r" b="b"/>
            <a:pathLst>
              <a:path w="2801620" h="2207260">
                <a:moveTo>
                  <a:pt x="551688" y="1103376"/>
                </a:moveTo>
                <a:lnTo>
                  <a:pt x="0" y="1655064"/>
                </a:lnTo>
                <a:lnTo>
                  <a:pt x="551688" y="2206752"/>
                </a:lnTo>
                <a:lnTo>
                  <a:pt x="551688" y="1930908"/>
                </a:lnTo>
                <a:lnTo>
                  <a:pt x="1835658" y="1930908"/>
                </a:lnTo>
                <a:lnTo>
                  <a:pt x="1883838" y="1929726"/>
                </a:lnTo>
                <a:lnTo>
                  <a:pt x="1931408" y="1926218"/>
                </a:lnTo>
                <a:lnTo>
                  <a:pt x="1978312" y="1920440"/>
                </a:lnTo>
                <a:lnTo>
                  <a:pt x="2024494" y="1912445"/>
                </a:lnTo>
                <a:lnTo>
                  <a:pt x="2069899" y="1902291"/>
                </a:lnTo>
                <a:lnTo>
                  <a:pt x="2114472" y="1890031"/>
                </a:lnTo>
                <a:lnTo>
                  <a:pt x="2158157" y="1875722"/>
                </a:lnTo>
                <a:lnTo>
                  <a:pt x="2200899" y="1859419"/>
                </a:lnTo>
                <a:lnTo>
                  <a:pt x="2242643" y="1841176"/>
                </a:lnTo>
                <a:lnTo>
                  <a:pt x="2283333" y="1821050"/>
                </a:lnTo>
                <a:lnTo>
                  <a:pt x="2322914" y="1799096"/>
                </a:lnTo>
                <a:lnTo>
                  <a:pt x="2361331" y="1775368"/>
                </a:lnTo>
                <a:lnTo>
                  <a:pt x="2398528" y="1749922"/>
                </a:lnTo>
                <a:lnTo>
                  <a:pt x="2434450" y="1722814"/>
                </a:lnTo>
                <a:lnTo>
                  <a:pt x="2469042" y="1694099"/>
                </a:lnTo>
                <a:lnTo>
                  <a:pt x="2502248" y="1663832"/>
                </a:lnTo>
                <a:lnTo>
                  <a:pt x="2534013" y="1632069"/>
                </a:lnTo>
                <a:lnTo>
                  <a:pt x="2564282" y="1598864"/>
                </a:lnTo>
                <a:lnTo>
                  <a:pt x="2592999" y="1564273"/>
                </a:lnTo>
                <a:lnTo>
                  <a:pt x="2620108" y="1528352"/>
                </a:lnTo>
                <a:lnTo>
                  <a:pt x="2645556" y="1491155"/>
                </a:lnTo>
                <a:lnTo>
                  <a:pt x="2669286" y="1452738"/>
                </a:lnTo>
                <a:lnTo>
                  <a:pt x="2691242" y="1413157"/>
                </a:lnTo>
                <a:lnTo>
                  <a:pt x="2708030" y="1379220"/>
                </a:lnTo>
                <a:lnTo>
                  <a:pt x="551688" y="1379220"/>
                </a:lnTo>
                <a:lnTo>
                  <a:pt x="551688" y="1103376"/>
                </a:lnTo>
                <a:close/>
              </a:path>
              <a:path w="2801620" h="2207260">
                <a:moveTo>
                  <a:pt x="2801112" y="0"/>
                </a:moveTo>
                <a:lnTo>
                  <a:pt x="2249424" y="0"/>
                </a:lnTo>
                <a:lnTo>
                  <a:pt x="2249424" y="965453"/>
                </a:lnTo>
                <a:lnTo>
                  <a:pt x="2246639" y="1013699"/>
                </a:lnTo>
                <a:lnTo>
                  <a:pt x="2238493" y="1060313"/>
                </a:lnTo>
                <a:lnTo>
                  <a:pt x="2225297" y="1104982"/>
                </a:lnTo>
                <a:lnTo>
                  <a:pt x="2207360" y="1147398"/>
                </a:lnTo>
                <a:lnTo>
                  <a:pt x="2184994" y="1187249"/>
                </a:lnTo>
                <a:lnTo>
                  <a:pt x="2158510" y="1224225"/>
                </a:lnTo>
                <a:lnTo>
                  <a:pt x="2128218" y="1258014"/>
                </a:lnTo>
                <a:lnTo>
                  <a:pt x="2094429" y="1288306"/>
                </a:lnTo>
                <a:lnTo>
                  <a:pt x="2057453" y="1314790"/>
                </a:lnTo>
                <a:lnTo>
                  <a:pt x="2017602" y="1337156"/>
                </a:lnTo>
                <a:lnTo>
                  <a:pt x="1975186" y="1355093"/>
                </a:lnTo>
                <a:lnTo>
                  <a:pt x="1930517" y="1368289"/>
                </a:lnTo>
                <a:lnTo>
                  <a:pt x="1883903" y="1376435"/>
                </a:lnTo>
                <a:lnTo>
                  <a:pt x="1835658" y="1379220"/>
                </a:lnTo>
                <a:lnTo>
                  <a:pt x="2708030" y="1379220"/>
                </a:lnTo>
                <a:lnTo>
                  <a:pt x="2729614" y="1330721"/>
                </a:lnTo>
                <a:lnTo>
                  <a:pt x="2745920" y="1287978"/>
                </a:lnTo>
                <a:lnTo>
                  <a:pt x="2760230" y="1244291"/>
                </a:lnTo>
                <a:lnTo>
                  <a:pt x="2772491" y="1199716"/>
                </a:lnTo>
                <a:lnTo>
                  <a:pt x="2782647" y="1154308"/>
                </a:lnTo>
                <a:lnTo>
                  <a:pt x="2790642" y="1108122"/>
                </a:lnTo>
                <a:lnTo>
                  <a:pt x="2796422" y="1061214"/>
                </a:lnTo>
                <a:lnTo>
                  <a:pt x="2799930" y="1013640"/>
                </a:lnTo>
                <a:lnTo>
                  <a:pt x="2801112" y="965453"/>
                </a:lnTo>
                <a:lnTo>
                  <a:pt x="2801112" y="0"/>
                </a:lnTo>
                <a:close/>
              </a:path>
            </a:pathLst>
          </a:custGeom>
          <a:solidFill>
            <a:srgbClr val="00BBE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08264" y="3788664"/>
            <a:ext cx="3295015" cy="1091565"/>
          </a:xfrm>
          <a:prstGeom prst="rect">
            <a:avLst/>
          </a:prstGeom>
          <a:solidFill>
            <a:srgbClr val="676767"/>
          </a:solidFill>
        </p:spPr>
        <p:txBody>
          <a:bodyPr vert="horz" wrap="square" lIns="0" tIns="47625" rIns="0" bIns="0" rtlCol="0">
            <a:spAutoFit/>
          </a:bodyPr>
          <a:lstStyle/>
          <a:p>
            <a:pPr marL="93345" marR="112395" lvl="0" indent="0" algn="l" defTabSz="914400" rtl="0" eaLnBrk="1" fontAlgn="auto" latinLnBrk="0" hangingPunct="1">
              <a:lnSpc>
                <a:spcPct val="901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Software 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asks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takes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action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 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interacting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</a:t>
            </a:r>
            <a:r>
              <a:rPr kumimoji="0" sz="2400" b="0" i="0" u="none" strike="noStrike" kern="1200" cap="none" spc="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API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9303" y="1862327"/>
            <a:ext cx="2600325" cy="768350"/>
          </a:xfrm>
          <a:prstGeom prst="rect">
            <a:avLst/>
          </a:prstGeom>
          <a:solidFill>
            <a:srgbClr val="676767"/>
          </a:solidFill>
        </p:spPr>
        <p:txBody>
          <a:bodyPr vert="horz" wrap="square" lIns="0" tIns="10795" rIns="0" bIns="0" rtlCol="0">
            <a:spAutoFit/>
          </a:bodyPr>
          <a:lstStyle/>
          <a:p>
            <a:pPr marL="90805" marR="0" lvl="0" indent="0" algn="l" defTabSz="914400" rtl="0" eaLnBrk="1" fontAlgn="auto" latinLnBrk="0" hangingPunct="1">
              <a:lnSpc>
                <a:spcPts val="2735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Software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returns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0805" marR="0" lvl="0" indent="0" algn="l" defTabSz="914400" rtl="0" eaLnBrk="1" fontAlgn="auto" latinLnBrk="0" hangingPunct="1">
              <a:lnSpc>
                <a:spcPts val="27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results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via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API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66431" y="1603247"/>
            <a:ext cx="2097024" cy="2097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06039" y="4023359"/>
            <a:ext cx="2093976" cy="2097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25739" y="3183077"/>
            <a:ext cx="28409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1200" cap="none" spc="3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My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Software</a:t>
            </a: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418714" y="5931509"/>
            <a:ext cx="30295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Your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Software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0085366"/>
      </p:ext>
    </p:extLst>
  </p:cSld>
  <p:clrMapOvr>
    <a:masterClrMapping/>
  </p:clrMapOvr>
</p:sld>
</file>

<file path=ppt/theme/theme1.xml><?xml version="1.0" encoding="utf-8"?>
<a:theme xmlns:a="http://schemas.openxmlformats.org/drawingml/2006/main" name="Cisco DevNet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DevNet" id="{334C7F0E-413D-E045-8218-2B0D13C8A31E}" vid="{6D1C071B-2B84-C449-A45D-9DF74D5B1D6A}"/>
    </a:ext>
  </a:extLst>
</a:theme>
</file>

<file path=ppt/theme/theme2.xml><?xml version="1.0" encoding="utf-8"?>
<a:theme xmlns:a="http://schemas.openxmlformats.org/drawingml/2006/main" name="1_Cisco Corporate Template 2018 - DevNet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2018 - DevNet" id="{EC8FF9A2-13EC-5642-BA01-C30BBBA70B57}" vid="{3076C56B-7129-8940-870D-D31F56EB3976}"/>
    </a:ext>
  </a:extLst>
</a:theme>
</file>

<file path=ppt/theme/theme3.xml><?xml version="1.0" encoding="utf-8"?>
<a:theme xmlns:a="http://schemas.openxmlformats.org/drawingml/2006/main" name="1_Cisco Corporate Template 2017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2017" id="{AC841D0A-4F3A-404B-8CEF-ADBD58A305C1}" vid="{8D82013A-E1FC-864A-9872-47C049857E44}"/>
    </a:ext>
  </a:extLst>
</a:theme>
</file>

<file path=ppt/theme/theme4.xml><?xml version="1.0" encoding="utf-8"?>
<a:theme xmlns:a="http://schemas.openxmlformats.org/drawingml/2006/main" name="Blue theme 2018 16x9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7_16x9_Corporate template_WST Lock Up" id="{A017039E-00F5-4237-B4C8-7E7F91EF4295}" vid="{94090727-8B40-4640-80B6-6B23D5758A3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BE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BE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isco White Template Colors_FINAL">
    <a:dk1>
      <a:srgbClr val="282828"/>
    </a:dk1>
    <a:lt1>
      <a:srgbClr val="005073"/>
    </a:lt1>
    <a:dk2>
      <a:srgbClr val="005073"/>
    </a:dk2>
    <a:lt2>
      <a:srgbClr val="FFFFFF"/>
    </a:lt2>
    <a:accent1>
      <a:srgbClr val="00BCEB"/>
    </a:accent1>
    <a:accent2>
      <a:srgbClr val="6EBE4A"/>
    </a:accent2>
    <a:accent3>
      <a:srgbClr val="005073"/>
    </a:accent3>
    <a:accent4>
      <a:srgbClr val="676767"/>
    </a:accent4>
    <a:accent5>
      <a:srgbClr val="FBAB18"/>
    </a:accent5>
    <a:accent6>
      <a:srgbClr val="E3241B"/>
    </a:accent6>
    <a:hlink>
      <a:srgbClr val="00BCEB"/>
    </a:hlink>
    <a:folHlink>
      <a:srgbClr val="005073"/>
    </a:folHlink>
  </a:clrScheme>
</a:themeOverride>
</file>

<file path=ppt/theme/themeOverride2.xml><?xml version="1.0" encoding="utf-8"?>
<a:themeOverride xmlns:a="http://schemas.openxmlformats.org/drawingml/2006/main">
  <a:clrScheme name="Cisco White Template Colors_FINAL">
    <a:dk1>
      <a:srgbClr val="282828"/>
    </a:dk1>
    <a:lt1>
      <a:srgbClr val="005073"/>
    </a:lt1>
    <a:dk2>
      <a:srgbClr val="005073"/>
    </a:dk2>
    <a:lt2>
      <a:srgbClr val="FFFFFF"/>
    </a:lt2>
    <a:accent1>
      <a:srgbClr val="00BCEB"/>
    </a:accent1>
    <a:accent2>
      <a:srgbClr val="6EBE4A"/>
    </a:accent2>
    <a:accent3>
      <a:srgbClr val="005073"/>
    </a:accent3>
    <a:accent4>
      <a:srgbClr val="676767"/>
    </a:accent4>
    <a:accent5>
      <a:srgbClr val="FBAB18"/>
    </a:accent5>
    <a:accent6>
      <a:srgbClr val="E3241B"/>
    </a:accent6>
    <a:hlink>
      <a:srgbClr val="00BCEB"/>
    </a:hlink>
    <a:folHlink>
      <a:srgbClr val="00507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Cisco DevNet</Template>
  <TotalTime>7113</TotalTime>
  <Words>5055</Words>
  <Application>Microsoft Macintosh PowerPoint</Application>
  <PresentationFormat>Widescreen</PresentationFormat>
  <Paragraphs>835</Paragraphs>
  <Slides>84</Slides>
  <Notes>1</Notes>
  <HiddenSlides>13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84</vt:i4>
      </vt:variant>
    </vt:vector>
  </HeadingPairs>
  <TitlesOfParts>
    <vt:vector size="101" baseType="lpstr">
      <vt:lpstr>Ciscolight</vt:lpstr>
      <vt:lpstr>Arial</vt:lpstr>
      <vt:lpstr>Calibri</vt:lpstr>
      <vt:lpstr>CiscoSansTT ExtraLight</vt:lpstr>
      <vt:lpstr>CiscoSansTT Light</vt:lpstr>
      <vt:lpstr>Consolas</vt:lpstr>
      <vt:lpstr>Courier New</vt:lpstr>
      <vt:lpstr>Times New Roman</vt:lpstr>
      <vt:lpstr>Wingdings</vt:lpstr>
      <vt:lpstr>Cisco DevNet</vt:lpstr>
      <vt:lpstr>1_Cisco Corporate Template 2018 - DevNet</vt:lpstr>
      <vt:lpstr>1_Cisco Corporate Template 2017</vt:lpstr>
      <vt:lpstr>Blue theme 2018 16x9</vt:lpstr>
      <vt:lpstr>Office Theme</vt:lpstr>
      <vt:lpstr>1_Office Theme</vt:lpstr>
      <vt:lpstr>2_Office Theme</vt:lpstr>
      <vt:lpstr>4_Office Theme</vt:lpstr>
      <vt:lpstr>DevNet Learning Forum</vt:lpstr>
      <vt:lpstr>Agenda</vt:lpstr>
      <vt:lpstr>Review</vt:lpstr>
      <vt:lpstr>Network APIs</vt:lpstr>
      <vt:lpstr>PowerPoint Presentation</vt:lpstr>
      <vt:lpstr>PowerPoint Presentation</vt:lpstr>
      <vt:lpstr>For a long time.. Humans were the only users</vt:lpstr>
      <vt:lpstr>For a long time.. Humans were the only users</vt:lpstr>
      <vt:lpstr>But what about when the user is another software system….</vt:lpstr>
      <vt:lpstr>PowerPoint Presentation</vt:lpstr>
      <vt:lpstr>PowerPoint Presentation</vt:lpstr>
      <vt:lpstr>An API is like an electrical outlet.</vt:lpstr>
      <vt:lpstr>An API is like …</vt:lpstr>
      <vt:lpstr>APIs help developers create apps that benefit the end user.</vt:lpstr>
      <vt:lpstr>PowerPoint Presentation</vt:lpstr>
      <vt:lpstr>Command Line Interface (CLI)</vt:lpstr>
      <vt:lpstr>Simple Network Management Protocol (SNMP)</vt:lpstr>
      <vt:lpstr>Simple Object Access Protocol (SOAP)</vt:lpstr>
      <vt:lpstr>Representational State Transfer (REST)</vt:lpstr>
      <vt:lpstr>XML-RPC and JSON-RPC</vt:lpstr>
      <vt:lpstr>NETCONF (NETwork CONFiguration) Protocol</vt:lpstr>
      <vt:lpstr>RESTCONF Protocol</vt:lpstr>
      <vt:lpstr>PowerPoint Presentation</vt:lpstr>
      <vt:lpstr>The Network is No Longer Isolated</vt:lpstr>
      <vt:lpstr>What about SNMP?</vt:lpstr>
      <vt:lpstr>Model Driven Programmability</vt:lpstr>
      <vt:lpstr>Transport (Protocol) vs Data (Model)</vt:lpstr>
      <vt:lpstr>Three Meanings of “YANG”</vt:lpstr>
      <vt:lpstr>YANG Modeling Language</vt:lpstr>
      <vt:lpstr>What is a Data Model?</vt:lpstr>
      <vt:lpstr>What might a YANG Data Model describe?</vt:lpstr>
      <vt:lpstr>Where do Models Come From?</vt:lpstr>
      <vt:lpstr>Where to get the Models?</vt:lpstr>
      <vt:lpstr>YANG Data Models</vt:lpstr>
      <vt:lpstr>Working with YANG Models</vt:lpstr>
      <vt:lpstr>Using pyang</vt:lpstr>
      <vt:lpstr>PowerPoint Presentation</vt:lpstr>
      <vt:lpstr>PowerPoint Presentation</vt:lpstr>
      <vt:lpstr>Actual Device Data Modeled in YANG</vt:lpstr>
      <vt:lpstr>Use NETCONF to Retrieve ietf-interfaces data</vt:lpstr>
      <vt:lpstr>Use NETCONF to Retrieve ietf-interfaces data</vt:lpstr>
      <vt:lpstr>Introducing the NETCONF Protocol</vt:lpstr>
      <vt:lpstr>NETCONF Protocol Stack</vt:lpstr>
      <vt:lpstr>Transport - SSH</vt:lpstr>
      <vt:lpstr>PowerPoint Presentation</vt:lpstr>
      <vt:lpstr>Understanding the Capabilities List</vt:lpstr>
      <vt:lpstr>Understanding the Capabilities List</vt:lpstr>
      <vt:lpstr>Messages - Remote Procedure Call (RPC)</vt:lpstr>
      <vt:lpstr>Operations - NETCONF Actions</vt:lpstr>
      <vt:lpstr>NETCONF Data Stores</vt:lpstr>
      <vt:lpstr>NETCONF Communications</vt:lpstr>
      <vt:lpstr>Yang Explorer</vt:lpstr>
      <vt:lpstr>NETCONF and Python: ncclient</vt:lpstr>
      <vt:lpstr>PowerPoint Presentation</vt:lpstr>
      <vt:lpstr>PowerPoint Presentation</vt:lpstr>
      <vt:lpstr>Just Another Use for the HTTP Protocol</vt:lpstr>
      <vt:lpstr>Requests and Response, the REST  API Flow</vt:lpstr>
      <vt:lpstr>Requests and Response, the REST  API Flow</vt:lpstr>
      <vt:lpstr>Requests and Response, the REST  API Flow</vt:lpstr>
      <vt:lpstr>The URI: What are you Requesting?</vt:lpstr>
      <vt:lpstr>HTTP Methods: What to do?</vt:lpstr>
      <vt:lpstr>Response Status Codes: Did it work?</vt:lpstr>
      <vt:lpstr>Response Status Codes: Did it work?</vt:lpstr>
      <vt:lpstr>Headers: Details and meta-data</vt:lpstr>
      <vt:lpstr>Data: Sending and Receiving</vt:lpstr>
      <vt:lpstr>HTTP Authentication and Security</vt:lpstr>
      <vt:lpstr>Many Options for Working with REST APIs</vt:lpstr>
      <vt:lpstr>The Internet Chuck Norris Database</vt:lpstr>
      <vt:lpstr>PowerPoint Presentation</vt:lpstr>
      <vt:lpstr>RESTCONF Details</vt:lpstr>
      <vt:lpstr>What about NETCONF?</vt:lpstr>
      <vt:lpstr>RESTCONF Protocol Stack &amp; Transport</vt:lpstr>
      <vt:lpstr>Operations - HTTP CRUD</vt:lpstr>
      <vt:lpstr>Content - XML or JSON</vt:lpstr>
      <vt:lpstr>Constructing RESTCONF URIs</vt:lpstr>
      <vt:lpstr>URL Creation Review</vt:lpstr>
      <vt:lpstr>Postman: Powerful but Simple REST  API Client</vt:lpstr>
      <vt:lpstr>Setup Environment for RESTCONF</vt:lpstr>
      <vt:lpstr>Get Capabilities List via RESTCONF</vt:lpstr>
      <vt:lpstr>PowerPoint Presentation</vt:lpstr>
      <vt:lpstr>Summary</vt:lpstr>
      <vt:lpstr>Hands-on</vt:lpstr>
      <vt:lpstr>Continue to study..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Devent Learning Forum</dc:title>
  <dc:creator>Frank Tan (qutan)</dc:creator>
  <cp:lastModifiedBy>Frank Tan (qutan)</cp:lastModifiedBy>
  <cp:revision>3</cp:revision>
  <dcterms:created xsi:type="dcterms:W3CDTF">2020-03-01T12:42:14Z</dcterms:created>
  <dcterms:modified xsi:type="dcterms:W3CDTF">2020-03-26T13:57:06Z</dcterms:modified>
</cp:coreProperties>
</file>